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6" r:id="rId2"/>
    <p:sldId id="269" r:id="rId3"/>
    <p:sldId id="259" r:id="rId4"/>
    <p:sldId id="273" r:id="rId5"/>
    <p:sldId id="274" r:id="rId6"/>
    <p:sldId id="257" r:id="rId7"/>
    <p:sldId id="258" r:id="rId8"/>
    <p:sldId id="260" r:id="rId9"/>
    <p:sldId id="261" r:id="rId10"/>
    <p:sldId id="262" r:id="rId11"/>
    <p:sldId id="266" r:id="rId12"/>
    <p:sldId id="267" r:id="rId13"/>
    <p:sldId id="270" r:id="rId14"/>
    <p:sldId id="268" r:id="rId15"/>
    <p:sldId id="276" r:id="rId16"/>
    <p:sldId id="27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DF126D-09CF-3241-B246-4118BFA04101}" v="1199" dt="2020-11-30T00:29:54.245"/>
    <p1510:client id="{334CCE67-CA1E-EEF6-586E-B8445385242A}" v="26" dt="2020-11-29T18:33:48.863"/>
    <p1510:client id="{3C4B35B0-5CBA-D9E0-00EF-B4D02DEA5D29}" v="8" dt="2020-12-02T20:14:36.302"/>
    <p1510:client id="{47E08DC6-AF37-4034-A368-F7E90C35E568}" v="935" dt="2020-11-30T00:26:59.826"/>
    <p1510:client id="{7B20C467-F07C-8E2E-AF79-BF639DEF4A4E}" v="30" dt="2020-12-06T17:45:28.568"/>
    <p1510:client id="{7F6AEBA2-8D32-4783-97FA-9AE497D9A5AF}" v="16" dt="2020-10-30T17:07:24.680"/>
    <p1510:client id="{931B5293-00E7-4487-858B-7123C250B578}" v="2311" dt="2020-12-05T23:00:29.821"/>
    <p1510:client id="{980C4371-91C0-610A-CAB4-241893AD93A8}" v="86" dt="2020-12-04T21:19:03.480"/>
    <p1510:client id="{A2A1E4A4-278E-6E92-CF87-69143B49CA7C}" v="81" dt="2020-12-06T17:33:15.895"/>
    <p1510:client id="{B1A78F0E-0F9D-20AC-9202-95671AF0F1B7}" v="217" dt="2020-12-04T21:21:44.911"/>
    <p1510:client id="{BA916CA5-279B-7E8C-2C54-19E75B9EF2FE}" v="624" dt="2020-12-06T17:46:27.100"/>
    <p1510:client id="{E38CE0EB-1093-21EB-4A8A-3B3B857384C6}" v="3" dt="2020-10-30T17:26:35.1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502" autoAdjust="0"/>
  </p:normalViewPr>
  <p:slideViewPr>
    <p:cSldViewPr snapToGrid="0">
      <p:cViewPr varScale="1">
        <p:scale>
          <a:sx n="56" d="100"/>
          <a:sy n="56" d="100"/>
        </p:scale>
        <p:origin x="104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D9FDCE-2FD4-4FFA-B561-849CAC7C5C96}"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615C307F-3945-44F6-A6EE-F44C5AE897FB}">
      <dgm:prSet/>
      <dgm:spPr/>
      <dgm:t>
        <a:bodyPr/>
        <a:lstStyle/>
        <a:p>
          <a:r>
            <a:rPr lang="en-US" dirty="0"/>
            <a:t>About the project</a:t>
          </a:r>
        </a:p>
      </dgm:t>
    </dgm:pt>
    <dgm:pt modelId="{777DA818-2537-4111-8FBE-F77CA29A25B5}" type="parTrans" cxnId="{4B11C236-7105-4358-BDC1-D9B08C664EC0}">
      <dgm:prSet/>
      <dgm:spPr/>
      <dgm:t>
        <a:bodyPr/>
        <a:lstStyle/>
        <a:p>
          <a:endParaRPr lang="en-US"/>
        </a:p>
      </dgm:t>
    </dgm:pt>
    <dgm:pt modelId="{F69D66F4-CB1E-4AC2-A685-546A59E0F3AB}" type="sibTrans" cxnId="{4B11C236-7105-4358-BDC1-D9B08C664EC0}">
      <dgm:prSet/>
      <dgm:spPr/>
      <dgm:t>
        <a:bodyPr/>
        <a:lstStyle/>
        <a:p>
          <a:endParaRPr lang="en-US"/>
        </a:p>
      </dgm:t>
    </dgm:pt>
    <dgm:pt modelId="{C1842685-EA7D-49E1-8DB8-D6E9FD5172A5}">
      <dgm:prSet/>
      <dgm:spPr/>
      <dgm:t>
        <a:bodyPr/>
        <a:lstStyle/>
        <a:p>
          <a:r>
            <a:rPr lang="en-US"/>
            <a:t>ER diagram of the database</a:t>
          </a:r>
        </a:p>
      </dgm:t>
    </dgm:pt>
    <dgm:pt modelId="{DBB0C66B-E532-43C7-82D7-7E6E501C20A7}" type="parTrans" cxnId="{E9F8D7E2-5EF8-4831-92C6-3C818861C86C}">
      <dgm:prSet/>
      <dgm:spPr/>
      <dgm:t>
        <a:bodyPr/>
        <a:lstStyle/>
        <a:p>
          <a:endParaRPr lang="en-US"/>
        </a:p>
      </dgm:t>
    </dgm:pt>
    <dgm:pt modelId="{23B7173B-F845-4187-902D-B35B2D34B473}" type="sibTrans" cxnId="{E9F8D7E2-5EF8-4831-92C6-3C818861C86C}">
      <dgm:prSet/>
      <dgm:spPr/>
      <dgm:t>
        <a:bodyPr/>
        <a:lstStyle/>
        <a:p>
          <a:endParaRPr lang="en-US"/>
        </a:p>
      </dgm:t>
    </dgm:pt>
    <dgm:pt modelId="{4D818F9D-CD1E-49BD-9F9C-6C3A60E5EB76}">
      <dgm:prSet/>
      <dgm:spPr/>
      <dgm:t>
        <a:bodyPr/>
        <a:lstStyle/>
        <a:p>
          <a:r>
            <a:rPr lang="en-US"/>
            <a:t>Schema diagram</a:t>
          </a:r>
        </a:p>
      </dgm:t>
    </dgm:pt>
    <dgm:pt modelId="{6B07E5FA-9705-42E6-A2E8-779DD9582179}" type="parTrans" cxnId="{2DAC52A6-CD1C-4A43-A38A-AAB274AE9565}">
      <dgm:prSet/>
      <dgm:spPr/>
      <dgm:t>
        <a:bodyPr/>
        <a:lstStyle/>
        <a:p>
          <a:endParaRPr lang="en-US"/>
        </a:p>
      </dgm:t>
    </dgm:pt>
    <dgm:pt modelId="{10433EE2-C227-456F-93FD-6E0C4AD6A630}" type="sibTrans" cxnId="{2DAC52A6-CD1C-4A43-A38A-AAB274AE9565}">
      <dgm:prSet/>
      <dgm:spPr/>
      <dgm:t>
        <a:bodyPr/>
        <a:lstStyle/>
        <a:p>
          <a:endParaRPr lang="en-US"/>
        </a:p>
      </dgm:t>
    </dgm:pt>
    <dgm:pt modelId="{F4FAA8BD-29D5-4479-8306-3D558EF904FB}">
      <dgm:prSet/>
      <dgm:spPr/>
      <dgm:t>
        <a:bodyPr/>
        <a:lstStyle/>
        <a:p>
          <a:r>
            <a:rPr lang="en-US"/>
            <a:t>Functional requirements of the database</a:t>
          </a:r>
        </a:p>
      </dgm:t>
    </dgm:pt>
    <dgm:pt modelId="{2A158D08-6062-4D43-84F9-F5D97981EBA5}" type="parTrans" cxnId="{03CDF3C1-00F8-47CA-B87A-853965491330}">
      <dgm:prSet/>
      <dgm:spPr/>
      <dgm:t>
        <a:bodyPr/>
        <a:lstStyle/>
        <a:p>
          <a:endParaRPr lang="en-US"/>
        </a:p>
      </dgm:t>
    </dgm:pt>
    <dgm:pt modelId="{A7B9FC2D-7FDD-44F3-B86C-9A045D9460B6}" type="sibTrans" cxnId="{03CDF3C1-00F8-47CA-B87A-853965491330}">
      <dgm:prSet/>
      <dgm:spPr/>
      <dgm:t>
        <a:bodyPr/>
        <a:lstStyle/>
        <a:p>
          <a:endParaRPr lang="en-US"/>
        </a:p>
      </dgm:t>
    </dgm:pt>
    <dgm:pt modelId="{34D0A7B8-F44A-48A9-A1BA-E0410193E02A}">
      <dgm:prSet/>
      <dgm:spPr/>
      <dgm:t>
        <a:bodyPr/>
        <a:lstStyle/>
        <a:p>
          <a:r>
            <a:rPr lang="en-US"/>
            <a:t>Non-functional requirements of the database</a:t>
          </a:r>
        </a:p>
      </dgm:t>
    </dgm:pt>
    <dgm:pt modelId="{C5C3F89E-22A0-48BE-AE98-1CCF41C22746}" type="parTrans" cxnId="{888BC7EC-A2C2-4F67-B03D-5B8C1DB9B9A5}">
      <dgm:prSet/>
      <dgm:spPr/>
      <dgm:t>
        <a:bodyPr/>
        <a:lstStyle/>
        <a:p>
          <a:endParaRPr lang="en-US"/>
        </a:p>
      </dgm:t>
    </dgm:pt>
    <dgm:pt modelId="{7297AA36-7057-41D3-A6D8-46767DEE2F59}" type="sibTrans" cxnId="{888BC7EC-A2C2-4F67-B03D-5B8C1DB9B9A5}">
      <dgm:prSet/>
      <dgm:spPr/>
      <dgm:t>
        <a:bodyPr/>
        <a:lstStyle/>
        <a:p>
          <a:endParaRPr lang="en-US"/>
        </a:p>
      </dgm:t>
    </dgm:pt>
    <dgm:pt modelId="{33642623-D3DF-462A-AF3D-A537F8003CBC}">
      <dgm:prSet/>
      <dgm:spPr/>
      <dgm:t>
        <a:bodyPr/>
        <a:lstStyle/>
        <a:p>
          <a:r>
            <a:rPr lang="en-US" dirty="0"/>
            <a:t>Normalization</a:t>
          </a:r>
        </a:p>
      </dgm:t>
    </dgm:pt>
    <dgm:pt modelId="{DA0E1655-7035-431E-846F-9FA1E9729CF4}" type="parTrans" cxnId="{0AA3A9DA-A0C4-4302-A9E4-38EF5BDA0946}">
      <dgm:prSet/>
      <dgm:spPr/>
      <dgm:t>
        <a:bodyPr/>
        <a:lstStyle/>
        <a:p>
          <a:endParaRPr lang="en-US"/>
        </a:p>
      </dgm:t>
    </dgm:pt>
    <dgm:pt modelId="{8C501AE7-FD44-4CC2-81BF-383BD278D3DA}" type="sibTrans" cxnId="{0AA3A9DA-A0C4-4302-A9E4-38EF5BDA0946}">
      <dgm:prSet/>
      <dgm:spPr/>
      <dgm:t>
        <a:bodyPr/>
        <a:lstStyle/>
        <a:p>
          <a:endParaRPr lang="en-US"/>
        </a:p>
      </dgm:t>
    </dgm:pt>
    <dgm:pt modelId="{80FD9216-6A69-43C4-B3C9-D53175484B10}">
      <dgm:prSet/>
      <dgm:spPr/>
      <dgm:t>
        <a:bodyPr/>
        <a:lstStyle/>
        <a:p>
          <a:r>
            <a:rPr lang="en-US"/>
            <a:t>Sample SQL queries</a:t>
          </a:r>
        </a:p>
      </dgm:t>
    </dgm:pt>
    <dgm:pt modelId="{2002AE03-162D-4632-A04F-C99FF16D1CC5}" type="parTrans" cxnId="{DEF40327-96BD-4CD2-A05A-8AE64200F187}">
      <dgm:prSet/>
      <dgm:spPr/>
      <dgm:t>
        <a:bodyPr/>
        <a:lstStyle/>
        <a:p>
          <a:endParaRPr lang="en-US"/>
        </a:p>
      </dgm:t>
    </dgm:pt>
    <dgm:pt modelId="{08EFD84C-7DD5-4CDD-AB60-83FA13BE6ABD}" type="sibTrans" cxnId="{DEF40327-96BD-4CD2-A05A-8AE64200F187}">
      <dgm:prSet/>
      <dgm:spPr/>
      <dgm:t>
        <a:bodyPr/>
        <a:lstStyle/>
        <a:p>
          <a:endParaRPr lang="en-US"/>
        </a:p>
      </dgm:t>
    </dgm:pt>
    <dgm:pt modelId="{D78A6F1A-D183-4A79-B0DD-7CEB2D4B1840}">
      <dgm:prSet/>
      <dgm:spPr/>
      <dgm:t>
        <a:bodyPr/>
        <a:lstStyle/>
        <a:p>
          <a:r>
            <a:rPr lang="en-US"/>
            <a:t>Database limitations</a:t>
          </a:r>
        </a:p>
      </dgm:t>
    </dgm:pt>
    <dgm:pt modelId="{EE387073-BD8F-4814-A912-B8E4D8E51847}" type="parTrans" cxnId="{9C851A7B-30AC-4E2D-9C30-0C9FEAAC88EF}">
      <dgm:prSet/>
      <dgm:spPr/>
      <dgm:t>
        <a:bodyPr/>
        <a:lstStyle/>
        <a:p>
          <a:endParaRPr lang="en-US"/>
        </a:p>
      </dgm:t>
    </dgm:pt>
    <dgm:pt modelId="{6A17D9D2-C4B9-4FF3-BF0F-9490024354CB}" type="sibTrans" cxnId="{9C851A7B-30AC-4E2D-9C30-0C9FEAAC88EF}">
      <dgm:prSet/>
      <dgm:spPr/>
      <dgm:t>
        <a:bodyPr/>
        <a:lstStyle/>
        <a:p>
          <a:endParaRPr lang="en-US"/>
        </a:p>
      </dgm:t>
    </dgm:pt>
    <dgm:pt modelId="{3327C864-925B-4F26-A0C7-5A736E8B4247}">
      <dgm:prSet/>
      <dgm:spPr/>
      <dgm:t>
        <a:bodyPr/>
        <a:lstStyle/>
        <a:p>
          <a:r>
            <a:rPr lang="en-US"/>
            <a:t>Future scope</a:t>
          </a:r>
        </a:p>
      </dgm:t>
    </dgm:pt>
    <dgm:pt modelId="{0F0F1DF9-F60F-4348-AEC5-4C8202BBBA5D}" type="parTrans" cxnId="{23FAB1D7-7761-4CDF-8562-012FE3514CB3}">
      <dgm:prSet/>
      <dgm:spPr/>
      <dgm:t>
        <a:bodyPr/>
        <a:lstStyle/>
        <a:p>
          <a:endParaRPr lang="en-US"/>
        </a:p>
      </dgm:t>
    </dgm:pt>
    <dgm:pt modelId="{0CA991AF-A4AD-46BF-9075-80CD6359A925}" type="sibTrans" cxnId="{23FAB1D7-7761-4CDF-8562-012FE3514CB3}">
      <dgm:prSet/>
      <dgm:spPr/>
      <dgm:t>
        <a:bodyPr/>
        <a:lstStyle/>
        <a:p>
          <a:endParaRPr lang="en-US"/>
        </a:p>
      </dgm:t>
    </dgm:pt>
    <dgm:pt modelId="{6941AA5C-F89D-48F0-AA09-F1FE9197FC58}">
      <dgm:prSet phldr="0"/>
      <dgm:spPr/>
      <dgm:t>
        <a:bodyPr/>
        <a:lstStyle/>
        <a:p>
          <a:r>
            <a:rPr lang="en-US">
              <a:latin typeface="Calibri Light" panose="020F0302020204030204"/>
            </a:rPr>
            <a:t>Demo</a:t>
          </a:r>
        </a:p>
      </dgm:t>
    </dgm:pt>
    <dgm:pt modelId="{B913FAEE-BEAE-4FC3-90EB-EF8EE1690A51}" type="parTrans" cxnId="{BE5D0DB1-B39B-4FA4-8B90-F3B4E4353BBE}">
      <dgm:prSet/>
      <dgm:spPr/>
      <dgm:t>
        <a:bodyPr/>
        <a:lstStyle/>
        <a:p>
          <a:endParaRPr lang="en-US"/>
        </a:p>
      </dgm:t>
    </dgm:pt>
    <dgm:pt modelId="{305EC137-E38A-455D-A02E-AEA545A994B6}" type="sibTrans" cxnId="{BE5D0DB1-B39B-4FA4-8B90-F3B4E4353BBE}">
      <dgm:prSet/>
      <dgm:spPr/>
      <dgm:t>
        <a:bodyPr/>
        <a:lstStyle/>
        <a:p>
          <a:endParaRPr lang="en-US"/>
        </a:p>
      </dgm:t>
    </dgm:pt>
    <dgm:pt modelId="{6D22E64A-81AC-44AD-906A-E468A787E452}">
      <dgm:prSet/>
      <dgm:spPr/>
      <dgm:t>
        <a:bodyPr/>
        <a:lstStyle/>
        <a:p>
          <a:r>
            <a:rPr lang="en-US" dirty="0"/>
            <a:t>Problem with hospital database</a:t>
          </a:r>
        </a:p>
      </dgm:t>
    </dgm:pt>
    <dgm:pt modelId="{617ACA58-CC52-4B3D-9C3C-95AC41AE8BBC}" type="parTrans" cxnId="{756CA64A-443E-40BE-B9D7-24C766C077E1}">
      <dgm:prSet/>
      <dgm:spPr/>
      <dgm:t>
        <a:bodyPr/>
        <a:lstStyle/>
        <a:p>
          <a:endParaRPr lang="en-US"/>
        </a:p>
      </dgm:t>
    </dgm:pt>
    <dgm:pt modelId="{36285765-0F97-4945-B51E-D26E505D0CAF}" type="sibTrans" cxnId="{756CA64A-443E-40BE-B9D7-24C766C077E1}">
      <dgm:prSet/>
      <dgm:spPr/>
      <dgm:t>
        <a:bodyPr/>
        <a:lstStyle/>
        <a:p>
          <a:endParaRPr lang="en-US"/>
        </a:p>
      </dgm:t>
    </dgm:pt>
    <dgm:pt modelId="{94FCBF34-41D0-4F16-9C39-793D934D28BE}" type="pres">
      <dgm:prSet presAssocID="{72D9FDCE-2FD4-4FFA-B561-849CAC7C5C96}" presName="vert0" presStyleCnt="0">
        <dgm:presLayoutVars>
          <dgm:dir/>
          <dgm:animOne val="branch"/>
          <dgm:animLvl val="lvl"/>
        </dgm:presLayoutVars>
      </dgm:prSet>
      <dgm:spPr/>
    </dgm:pt>
    <dgm:pt modelId="{ACCF5D6D-5AA2-43C3-AB9D-8D8565EA0A9F}" type="pres">
      <dgm:prSet presAssocID="{615C307F-3945-44F6-A6EE-F44C5AE897FB}" presName="thickLine" presStyleLbl="alignNode1" presStyleIdx="0" presStyleCnt="11"/>
      <dgm:spPr/>
    </dgm:pt>
    <dgm:pt modelId="{10B4A72B-7340-4A7B-B605-F6F10AD4318F}" type="pres">
      <dgm:prSet presAssocID="{615C307F-3945-44F6-A6EE-F44C5AE897FB}" presName="horz1" presStyleCnt="0"/>
      <dgm:spPr/>
    </dgm:pt>
    <dgm:pt modelId="{92F3AAE4-60DE-4509-B3D6-C443EBFB345D}" type="pres">
      <dgm:prSet presAssocID="{615C307F-3945-44F6-A6EE-F44C5AE897FB}" presName="tx1" presStyleLbl="revTx" presStyleIdx="0" presStyleCnt="11"/>
      <dgm:spPr/>
    </dgm:pt>
    <dgm:pt modelId="{0597B521-68EA-47A4-ACB8-F3402299EB3A}" type="pres">
      <dgm:prSet presAssocID="{615C307F-3945-44F6-A6EE-F44C5AE897FB}" presName="vert1" presStyleCnt="0"/>
      <dgm:spPr/>
    </dgm:pt>
    <dgm:pt modelId="{CEB09C64-AF91-4728-8C92-FC3CBCC818C0}" type="pres">
      <dgm:prSet presAssocID="{6D22E64A-81AC-44AD-906A-E468A787E452}" presName="thickLine" presStyleLbl="alignNode1" presStyleIdx="1" presStyleCnt="11"/>
      <dgm:spPr/>
    </dgm:pt>
    <dgm:pt modelId="{15099E5A-969B-4A15-92CC-1036F24F20B6}" type="pres">
      <dgm:prSet presAssocID="{6D22E64A-81AC-44AD-906A-E468A787E452}" presName="horz1" presStyleCnt="0"/>
      <dgm:spPr/>
    </dgm:pt>
    <dgm:pt modelId="{72CA4658-260B-41FE-861B-244F30492297}" type="pres">
      <dgm:prSet presAssocID="{6D22E64A-81AC-44AD-906A-E468A787E452}" presName="tx1" presStyleLbl="revTx" presStyleIdx="1" presStyleCnt="11"/>
      <dgm:spPr/>
    </dgm:pt>
    <dgm:pt modelId="{F98EC36B-33B7-4B75-8309-ADA506CAB198}" type="pres">
      <dgm:prSet presAssocID="{6D22E64A-81AC-44AD-906A-E468A787E452}" presName="vert1" presStyleCnt="0"/>
      <dgm:spPr/>
    </dgm:pt>
    <dgm:pt modelId="{FDA11030-06BB-458F-8A87-5B9D2C32318D}" type="pres">
      <dgm:prSet presAssocID="{C1842685-EA7D-49E1-8DB8-D6E9FD5172A5}" presName="thickLine" presStyleLbl="alignNode1" presStyleIdx="2" presStyleCnt="11"/>
      <dgm:spPr/>
    </dgm:pt>
    <dgm:pt modelId="{C2F45133-7433-43D3-926A-D534CD99AFF3}" type="pres">
      <dgm:prSet presAssocID="{C1842685-EA7D-49E1-8DB8-D6E9FD5172A5}" presName="horz1" presStyleCnt="0"/>
      <dgm:spPr/>
    </dgm:pt>
    <dgm:pt modelId="{0F313B0D-D27B-4D00-9B6A-C25EE10E0B37}" type="pres">
      <dgm:prSet presAssocID="{C1842685-EA7D-49E1-8DB8-D6E9FD5172A5}" presName="tx1" presStyleLbl="revTx" presStyleIdx="2" presStyleCnt="11"/>
      <dgm:spPr/>
    </dgm:pt>
    <dgm:pt modelId="{E95DD139-3A6D-4E72-B64F-0C7C49DEF26B}" type="pres">
      <dgm:prSet presAssocID="{C1842685-EA7D-49E1-8DB8-D6E9FD5172A5}" presName="vert1" presStyleCnt="0"/>
      <dgm:spPr/>
    </dgm:pt>
    <dgm:pt modelId="{A0D9D17B-51B7-4326-8BF7-05EFE73D6949}" type="pres">
      <dgm:prSet presAssocID="{4D818F9D-CD1E-49BD-9F9C-6C3A60E5EB76}" presName="thickLine" presStyleLbl="alignNode1" presStyleIdx="3" presStyleCnt="11"/>
      <dgm:spPr/>
    </dgm:pt>
    <dgm:pt modelId="{C90CE5C9-6496-4B42-B3B9-C3632C2BFF47}" type="pres">
      <dgm:prSet presAssocID="{4D818F9D-CD1E-49BD-9F9C-6C3A60E5EB76}" presName="horz1" presStyleCnt="0"/>
      <dgm:spPr/>
    </dgm:pt>
    <dgm:pt modelId="{4175F34A-48D3-4B62-9748-4AA78E44AD4B}" type="pres">
      <dgm:prSet presAssocID="{4D818F9D-CD1E-49BD-9F9C-6C3A60E5EB76}" presName="tx1" presStyleLbl="revTx" presStyleIdx="3" presStyleCnt="11"/>
      <dgm:spPr/>
    </dgm:pt>
    <dgm:pt modelId="{47142080-75A8-4562-960E-B2C5D55F636A}" type="pres">
      <dgm:prSet presAssocID="{4D818F9D-CD1E-49BD-9F9C-6C3A60E5EB76}" presName="vert1" presStyleCnt="0"/>
      <dgm:spPr/>
    </dgm:pt>
    <dgm:pt modelId="{27CF867E-F138-4278-88E4-25D6BFF91971}" type="pres">
      <dgm:prSet presAssocID="{F4FAA8BD-29D5-4479-8306-3D558EF904FB}" presName="thickLine" presStyleLbl="alignNode1" presStyleIdx="4" presStyleCnt="11"/>
      <dgm:spPr/>
    </dgm:pt>
    <dgm:pt modelId="{4D8AF497-422D-40A0-B9AC-5C5D9A48E485}" type="pres">
      <dgm:prSet presAssocID="{F4FAA8BD-29D5-4479-8306-3D558EF904FB}" presName="horz1" presStyleCnt="0"/>
      <dgm:spPr/>
    </dgm:pt>
    <dgm:pt modelId="{E1FAE77C-5F36-4208-AFD7-73669C3382A1}" type="pres">
      <dgm:prSet presAssocID="{F4FAA8BD-29D5-4479-8306-3D558EF904FB}" presName="tx1" presStyleLbl="revTx" presStyleIdx="4" presStyleCnt="11"/>
      <dgm:spPr/>
    </dgm:pt>
    <dgm:pt modelId="{6341CEBB-353C-4031-8955-710B09182A95}" type="pres">
      <dgm:prSet presAssocID="{F4FAA8BD-29D5-4479-8306-3D558EF904FB}" presName="vert1" presStyleCnt="0"/>
      <dgm:spPr/>
    </dgm:pt>
    <dgm:pt modelId="{B4470F08-68A0-4EB5-A384-A00461071F26}" type="pres">
      <dgm:prSet presAssocID="{34D0A7B8-F44A-48A9-A1BA-E0410193E02A}" presName="thickLine" presStyleLbl="alignNode1" presStyleIdx="5" presStyleCnt="11"/>
      <dgm:spPr/>
    </dgm:pt>
    <dgm:pt modelId="{B829E09E-AAEA-4530-A3FC-7334664922D8}" type="pres">
      <dgm:prSet presAssocID="{34D0A7B8-F44A-48A9-A1BA-E0410193E02A}" presName="horz1" presStyleCnt="0"/>
      <dgm:spPr/>
    </dgm:pt>
    <dgm:pt modelId="{5DC362CE-6897-4215-B278-8227030A1E33}" type="pres">
      <dgm:prSet presAssocID="{34D0A7B8-F44A-48A9-A1BA-E0410193E02A}" presName="tx1" presStyleLbl="revTx" presStyleIdx="5" presStyleCnt="11"/>
      <dgm:spPr/>
    </dgm:pt>
    <dgm:pt modelId="{E2E5780F-CEFB-4DE4-8033-0C72212ECC85}" type="pres">
      <dgm:prSet presAssocID="{34D0A7B8-F44A-48A9-A1BA-E0410193E02A}" presName="vert1" presStyleCnt="0"/>
      <dgm:spPr/>
    </dgm:pt>
    <dgm:pt modelId="{1710B622-04CD-40ED-A1D5-67E90F7E190D}" type="pres">
      <dgm:prSet presAssocID="{33642623-D3DF-462A-AF3D-A537F8003CBC}" presName="thickLine" presStyleLbl="alignNode1" presStyleIdx="6" presStyleCnt="11"/>
      <dgm:spPr/>
    </dgm:pt>
    <dgm:pt modelId="{704BD2E2-F7E4-4183-B17A-CA0D73E3DE82}" type="pres">
      <dgm:prSet presAssocID="{33642623-D3DF-462A-AF3D-A537F8003CBC}" presName="horz1" presStyleCnt="0"/>
      <dgm:spPr/>
    </dgm:pt>
    <dgm:pt modelId="{B28A38F9-0E78-444C-B041-B2CDAD8E4C62}" type="pres">
      <dgm:prSet presAssocID="{33642623-D3DF-462A-AF3D-A537F8003CBC}" presName="tx1" presStyleLbl="revTx" presStyleIdx="6" presStyleCnt="11"/>
      <dgm:spPr/>
    </dgm:pt>
    <dgm:pt modelId="{015152B9-1A46-4C44-B77C-52332C70A44C}" type="pres">
      <dgm:prSet presAssocID="{33642623-D3DF-462A-AF3D-A537F8003CBC}" presName="vert1" presStyleCnt="0"/>
      <dgm:spPr/>
    </dgm:pt>
    <dgm:pt modelId="{3A74D181-37B2-4A05-9ACD-2CDBA81BD0E8}" type="pres">
      <dgm:prSet presAssocID="{80FD9216-6A69-43C4-B3C9-D53175484B10}" presName="thickLine" presStyleLbl="alignNode1" presStyleIdx="7" presStyleCnt="11"/>
      <dgm:spPr/>
    </dgm:pt>
    <dgm:pt modelId="{8AD26C95-ADC8-4A4B-A174-28CDE906AEA8}" type="pres">
      <dgm:prSet presAssocID="{80FD9216-6A69-43C4-B3C9-D53175484B10}" presName="horz1" presStyleCnt="0"/>
      <dgm:spPr/>
    </dgm:pt>
    <dgm:pt modelId="{D153BF94-06F9-40AE-9FED-904267364129}" type="pres">
      <dgm:prSet presAssocID="{80FD9216-6A69-43C4-B3C9-D53175484B10}" presName="tx1" presStyleLbl="revTx" presStyleIdx="7" presStyleCnt="11"/>
      <dgm:spPr/>
    </dgm:pt>
    <dgm:pt modelId="{E025743D-6A53-46A5-9074-0A55B7FC20CA}" type="pres">
      <dgm:prSet presAssocID="{80FD9216-6A69-43C4-B3C9-D53175484B10}" presName="vert1" presStyleCnt="0"/>
      <dgm:spPr/>
    </dgm:pt>
    <dgm:pt modelId="{5540E63F-4F22-4C6D-ADC9-DF2F22213C0A}" type="pres">
      <dgm:prSet presAssocID="{D78A6F1A-D183-4A79-B0DD-7CEB2D4B1840}" presName="thickLine" presStyleLbl="alignNode1" presStyleIdx="8" presStyleCnt="11"/>
      <dgm:spPr/>
    </dgm:pt>
    <dgm:pt modelId="{4875178B-4EC7-42EB-AB28-CCA33F6449CC}" type="pres">
      <dgm:prSet presAssocID="{D78A6F1A-D183-4A79-B0DD-7CEB2D4B1840}" presName="horz1" presStyleCnt="0"/>
      <dgm:spPr/>
    </dgm:pt>
    <dgm:pt modelId="{292BB8FA-D0FB-4B5F-A6E3-A8111438D954}" type="pres">
      <dgm:prSet presAssocID="{D78A6F1A-D183-4A79-B0DD-7CEB2D4B1840}" presName="tx1" presStyleLbl="revTx" presStyleIdx="8" presStyleCnt="11"/>
      <dgm:spPr/>
    </dgm:pt>
    <dgm:pt modelId="{38AADEC8-8457-4DAA-A4FF-B8065E2F6696}" type="pres">
      <dgm:prSet presAssocID="{D78A6F1A-D183-4A79-B0DD-7CEB2D4B1840}" presName="vert1" presStyleCnt="0"/>
      <dgm:spPr/>
    </dgm:pt>
    <dgm:pt modelId="{8ACDA928-188F-4934-BCC9-AFEE9F3E266D}" type="pres">
      <dgm:prSet presAssocID="{3327C864-925B-4F26-A0C7-5A736E8B4247}" presName="thickLine" presStyleLbl="alignNode1" presStyleIdx="9" presStyleCnt="11"/>
      <dgm:spPr/>
    </dgm:pt>
    <dgm:pt modelId="{5E240613-E10A-4DBD-997F-C90B8A7E553C}" type="pres">
      <dgm:prSet presAssocID="{3327C864-925B-4F26-A0C7-5A736E8B4247}" presName="horz1" presStyleCnt="0"/>
      <dgm:spPr/>
    </dgm:pt>
    <dgm:pt modelId="{B9C76D01-42B3-40BB-B1E0-843591E610D0}" type="pres">
      <dgm:prSet presAssocID="{3327C864-925B-4F26-A0C7-5A736E8B4247}" presName="tx1" presStyleLbl="revTx" presStyleIdx="9" presStyleCnt="11"/>
      <dgm:spPr/>
    </dgm:pt>
    <dgm:pt modelId="{6E0F2416-AC02-41FE-ACD2-D7980C9764D1}" type="pres">
      <dgm:prSet presAssocID="{3327C864-925B-4F26-A0C7-5A736E8B4247}" presName="vert1" presStyleCnt="0"/>
      <dgm:spPr/>
    </dgm:pt>
    <dgm:pt modelId="{28E0D1BE-9A70-4131-A74A-E67EAD26B3F7}" type="pres">
      <dgm:prSet presAssocID="{6941AA5C-F89D-48F0-AA09-F1FE9197FC58}" presName="thickLine" presStyleLbl="alignNode1" presStyleIdx="10" presStyleCnt="11"/>
      <dgm:spPr/>
    </dgm:pt>
    <dgm:pt modelId="{820AE91B-F222-407F-BA21-D5BF58929C4F}" type="pres">
      <dgm:prSet presAssocID="{6941AA5C-F89D-48F0-AA09-F1FE9197FC58}" presName="horz1" presStyleCnt="0"/>
      <dgm:spPr/>
    </dgm:pt>
    <dgm:pt modelId="{8557FCF4-581C-4C1F-9542-386AF4612E2B}" type="pres">
      <dgm:prSet presAssocID="{6941AA5C-F89D-48F0-AA09-F1FE9197FC58}" presName="tx1" presStyleLbl="revTx" presStyleIdx="10" presStyleCnt="11"/>
      <dgm:spPr/>
    </dgm:pt>
    <dgm:pt modelId="{DF2E9283-B70E-488C-8053-DE3351F630D4}" type="pres">
      <dgm:prSet presAssocID="{6941AA5C-F89D-48F0-AA09-F1FE9197FC58}" presName="vert1" presStyleCnt="0"/>
      <dgm:spPr/>
    </dgm:pt>
  </dgm:ptLst>
  <dgm:cxnLst>
    <dgm:cxn modelId="{DEF40327-96BD-4CD2-A05A-8AE64200F187}" srcId="{72D9FDCE-2FD4-4FFA-B561-849CAC7C5C96}" destId="{80FD9216-6A69-43C4-B3C9-D53175484B10}" srcOrd="7" destOrd="0" parTransId="{2002AE03-162D-4632-A04F-C99FF16D1CC5}" sibTransId="{08EFD84C-7DD5-4CDD-AB60-83FA13BE6ABD}"/>
    <dgm:cxn modelId="{59709E33-205C-4CD0-BD4F-4DD88513402B}" type="presOf" srcId="{D78A6F1A-D183-4A79-B0DD-7CEB2D4B1840}" destId="{292BB8FA-D0FB-4B5F-A6E3-A8111438D954}" srcOrd="0" destOrd="0" presId="urn:microsoft.com/office/officeart/2008/layout/LinedList"/>
    <dgm:cxn modelId="{0F1ACD34-E689-4EF9-82FC-09618E121366}" type="presOf" srcId="{F4FAA8BD-29D5-4479-8306-3D558EF904FB}" destId="{E1FAE77C-5F36-4208-AFD7-73669C3382A1}" srcOrd="0" destOrd="0" presId="urn:microsoft.com/office/officeart/2008/layout/LinedList"/>
    <dgm:cxn modelId="{4B11C236-7105-4358-BDC1-D9B08C664EC0}" srcId="{72D9FDCE-2FD4-4FFA-B561-849CAC7C5C96}" destId="{615C307F-3945-44F6-A6EE-F44C5AE897FB}" srcOrd="0" destOrd="0" parTransId="{777DA818-2537-4111-8FBE-F77CA29A25B5}" sibTransId="{F69D66F4-CB1E-4AC2-A685-546A59E0F3AB}"/>
    <dgm:cxn modelId="{D3A8DE63-0B3D-486D-ACD8-97925FAD6A5E}" type="presOf" srcId="{34D0A7B8-F44A-48A9-A1BA-E0410193E02A}" destId="{5DC362CE-6897-4215-B278-8227030A1E33}" srcOrd="0" destOrd="0" presId="urn:microsoft.com/office/officeart/2008/layout/LinedList"/>
    <dgm:cxn modelId="{756CA64A-443E-40BE-B9D7-24C766C077E1}" srcId="{72D9FDCE-2FD4-4FFA-B561-849CAC7C5C96}" destId="{6D22E64A-81AC-44AD-906A-E468A787E452}" srcOrd="1" destOrd="0" parTransId="{617ACA58-CC52-4B3D-9C3C-95AC41AE8BBC}" sibTransId="{36285765-0F97-4945-B51E-D26E505D0CAF}"/>
    <dgm:cxn modelId="{52C6D06C-7388-4F20-8B68-773CCF16EB82}" type="presOf" srcId="{33642623-D3DF-462A-AF3D-A537F8003CBC}" destId="{B28A38F9-0E78-444C-B041-B2CDAD8E4C62}" srcOrd="0" destOrd="0" presId="urn:microsoft.com/office/officeart/2008/layout/LinedList"/>
    <dgm:cxn modelId="{7654316E-685A-4B65-81A3-D90F81F5F003}" type="presOf" srcId="{3327C864-925B-4F26-A0C7-5A736E8B4247}" destId="{B9C76D01-42B3-40BB-B1E0-843591E610D0}" srcOrd="0" destOrd="0" presId="urn:microsoft.com/office/officeart/2008/layout/LinedList"/>
    <dgm:cxn modelId="{E2229453-B07E-4D3C-8C2B-38B8C72DFA0F}" type="presOf" srcId="{6D22E64A-81AC-44AD-906A-E468A787E452}" destId="{72CA4658-260B-41FE-861B-244F30492297}" srcOrd="0" destOrd="0" presId="urn:microsoft.com/office/officeart/2008/layout/LinedList"/>
    <dgm:cxn modelId="{9C851A7B-30AC-4E2D-9C30-0C9FEAAC88EF}" srcId="{72D9FDCE-2FD4-4FFA-B561-849CAC7C5C96}" destId="{D78A6F1A-D183-4A79-B0DD-7CEB2D4B1840}" srcOrd="8" destOrd="0" parTransId="{EE387073-BD8F-4814-A912-B8E4D8E51847}" sibTransId="{6A17D9D2-C4B9-4FF3-BF0F-9490024354CB}"/>
    <dgm:cxn modelId="{D8298C92-40F2-495E-BA2C-AC5258C093AF}" type="presOf" srcId="{C1842685-EA7D-49E1-8DB8-D6E9FD5172A5}" destId="{0F313B0D-D27B-4D00-9B6A-C25EE10E0B37}" srcOrd="0" destOrd="0" presId="urn:microsoft.com/office/officeart/2008/layout/LinedList"/>
    <dgm:cxn modelId="{A6503B93-EA01-4894-9CB8-19D73349DEB7}" type="presOf" srcId="{6941AA5C-F89D-48F0-AA09-F1FE9197FC58}" destId="{8557FCF4-581C-4C1F-9542-386AF4612E2B}" srcOrd="0" destOrd="0" presId="urn:microsoft.com/office/officeart/2008/layout/LinedList"/>
    <dgm:cxn modelId="{11CCFFA4-79D0-46B8-BF87-69F2BB8B3CEA}" type="presOf" srcId="{615C307F-3945-44F6-A6EE-F44C5AE897FB}" destId="{92F3AAE4-60DE-4509-B3D6-C443EBFB345D}" srcOrd="0" destOrd="0" presId="urn:microsoft.com/office/officeart/2008/layout/LinedList"/>
    <dgm:cxn modelId="{2DAC52A6-CD1C-4A43-A38A-AAB274AE9565}" srcId="{72D9FDCE-2FD4-4FFA-B561-849CAC7C5C96}" destId="{4D818F9D-CD1E-49BD-9F9C-6C3A60E5EB76}" srcOrd="3" destOrd="0" parTransId="{6B07E5FA-9705-42E6-A2E8-779DD9582179}" sibTransId="{10433EE2-C227-456F-93FD-6E0C4AD6A630}"/>
    <dgm:cxn modelId="{CFC40BB0-C035-4114-94AB-82A6A540F79F}" type="presOf" srcId="{72D9FDCE-2FD4-4FFA-B561-849CAC7C5C96}" destId="{94FCBF34-41D0-4F16-9C39-793D934D28BE}" srcOrd="0" destOrd="0" presId="urn:microsoft.com/office/officeart/2008/layout/LinedList"/>
    <dgm:cxn modelId="{BE5D0DB1-B39B-4FA4-8B90-F3B4E4353BBE}" srcId="{72D9FDCE-2FD4-4FFA-B561-849CAC7C5C96}" destId="{6941AA5C-F89D-48F0-AA09-F1FE9197FC58}" srcOrd="10" destOrd="0" parTransId="{B913FAEE-BEAE-4FC3-90EB-EF8EE1690A51}" sibTransId="{305EC137-E38A-455D-A02E-AEA545A994B6}"/>
    <dgm:cxn modelId="{03CDF3C1-00F8-47CA-B87A-853965491330}" srcId="{72D9FDCE-2FD4-4FFA-B561-849CAC7C5C96}" destId="{F4FAA8BD-29D5-4479-8306-3D558EF904FB}" srcOrd="4" destOrd="0" parTransId="{2A158D08-6062-4D43-84F9-F5D97981EBA5}" sibTransId="{A7B9FC2D-7FDD-44F3-B86C-9A045D9460B6}"/>
    <dgm:cxn modelId="{3400F1D4-E930-438A-97C5-9583BA5845A5}" type="presOf" srcId="{4D818F9D-CD1E-49BD-9F9C-6C3A60E5EB76}" destId="{4175F34A-48D3-4B62-9748-4AA78E44AD4B}" srcOrd="0" destOrd="0" presId="urn:microsoft.com/office/officeart/2008/layout/LinedList"/>
    <dgm:cxn modelId="{0C1086D6-F745-4600-B705-E39C7444EAFF}" type="presOf" srcId="{80FD9216-6A69-43C4-B3C9-D53175484B10}" destId="{D153BF94-06F9-40AE-9FED-904267364129}" srcOrd="0" destOrd="0" presId="urn:microsoft.com/office/officeart/2008/layout/LinedList"/>
    <dgm:cxn modelId="{23FAB1D7-7761-4CDF-8562-012FE3514CB3}" srcId="{72D9FDCE-2FD4-4FFA-B561-849CAC7C5C96}" destId="{3327C864-925B-4F26-A0C7-5A736E8B4247}" srcOrd="9" destOrd="0" parTransId="{0F0F1DF9-F60F-4348-AEC5-4C8202BBBA5D}" sibTransId="{0CA991AF-A4AD-46BF-9075-80CD6359A925}"/>
    <dgm:cxn modelId="{0AA3A9DA-A0C4-4302-A9E4-38EF5BDA0946}" srcId="{72D9FDCE-2FD4-4FFA-B561-849CAC7C5C96}" destId="{33642623-D3DF-462A-AF3D-A537F8003CBC}" srcOrd="6" destOrd="0" parTransId="{DA0E1655-7035-431E-846F-9FA1E9729CF4}" sibTransId="{8C501AE7-FD44-4CC2-81BF-383BD278D3DA}"/>
    <dgm:cxn modelId="{E9F8D7E2-5EF8-4831-92C6-3C818861C86C}" srcId="{72D9FDCE-2FD4-4FFA-B561-849CAC7C5C96}" destId="{C1842685-EA7D-49E1-8DB8-D6E9FD5172A5}" srcOrd="2" destOrd="0" parTransId="{DBB0C66B-E532-43C7-82D7-7E6E501C20A7}" sibTransId="{23B7173B-F845-4187-902D-B35B2D34B473}"/>
    <dgm:cxn modelId="{888BC7EC-A2C2-4F67-B03D-5B8C1DB9B9A5}" srcId="{72D9FDCE-2FD4-4FFA-B561-849CAC7C5C96}" destId="{34D0A7B8-F44A-48A9-A1BA-E0410193E02A}" srcOrd="5" destOrd="0" parTransId="{C5C3F89E-22A0-48BE-AE98-1CCF41C22746}" sibTransId="{7297AA36-7057-41D3-A6D8-46767DEE2F59}"/>
    <dgm:cxn modelId="{C39C2FDD-CF59-46A1-A330-0902292F202C}" type="presParOf" srcId="{94FCBF34-41D0-4F16-9C39-793D934D28BE}" destId="{ACCF5D6D-5AA2-43C3-AB9D-8D8565EA0A9F}" srcOrd="0" destOrd="0" presId="urn:microsoft.com/office/officeart/2008/layout/LinedList"/>
    <dgm:cxn modelId="{C8911EF6-521F-4625-95C4-A6EBD8D3087F}" type="presParOf" srcId="{94FCBF34-41D0-4F16-9C39-793D934D28BE}" destId="{10B4A72B-7340-4A7B-B605-F6F10AD4318F}" srcOrd="1" destOrd="0" presId="urn:microsoft.com/office/officeart/2008/layout/LinedList"/>
    <dgm:cxn modelId="{10C629AC-42DB-4C21-9FA4-8AB9DEF475CF}" type="presParOf" srcId="{10B4A72B-7340-4A7B-B605-F6F10AD4318F}" destId="{92F3AAE4-60DE-4509-B3D6-C443EBFB345D}" srcOrd="0" destOrd="0" presId="urn:microsoft.com/office/officeart/2008/layout/LinedList"/>
    <dgm:cxn modelId="{95EB1FEB-1E32-4A6C-BC30-2BE54D6674A0}" type="presParOf" srcId="{10B4A72B-7340-4A7B-B605-F6F10AD4318F}" destId="{0597B521-68EA-47A4-ACB8-F3402299EB3A}" srcOrd="1" destOrd="0" presId="urn:microsoft.com/office/officeart/2008/layout/LinedList"/>
    <dgm:cxn modelId="{FDE0E2F1-7A97-40CB-8B91-7B1938536005}" type="presParOf" srcId="{94FCBF34-41D0-4F16-9C39-793D934D28BE}" destId="{CEB09C64-AF91-4728-8C92-FC3CBCC818C0}" srcOrd="2" destOrd="0" presId="urn:microsoft.com/office/officeart/2008/layout/LinedList"/>
    <dgm:cxn modelId="{4AB745AF-DEBE-4A07-AD10-9CAE1909F818}" type="presParOf" srcId="{94FCBF34-41D0-4F16-9C39-793D934D28BE}" destId="{15099E5A-969B-4A15-92CC-1036F24F20B6}" srcOrd="3" destOrd="0" presId="urn:microsoft.com/office/officeart/2008/layout/LinedList"/>
    <dgm:cxn modelId="{3E9A3867-AB6B-4005-8DD6-5BAB1A9069ED}" type="presParOf" srcId="{15099E5A-969B-4A15-92CC-1036F24F20B6}" destId="{72CA4658-260B-41FE-861B-244F30492297}" srcOrd="0" destOrd="0" presId="urn:microsoft.com/office/officeart/2008/layout/LinedList"/>
    <dgm:cxn modelId="{1CB0D2D9-A0C1-44EA-9EA4-3F26E74010AE}" type="presParOf" srcId="{15099E5A-969B-4A15-92CC-1036F24F20B6}" destId="{F98EC36B-33B7-4B75-8309-ADA506CAB198}" srcOrd="1" destOrd="0" presId="urn:microsoft.com/office/officeart/2008/layout/LinedList"/>
    <dgm:cxn modelId="{0F5C2BDF-0289-4863-9F48-F740844E0935}" type="presParOf" srcId="{94FCBF34-41D0-4F16-9C39-793D934D28BE}" destId="{FDA11030-06BB-458F-8A87-5B9D2C32318D}" srcOrd="4" destOrd="0" presId="urn:microsoft.com/office/officeart/2008/layout/LinedList"/>
    <dgm:cxn modelId="{3C3C07C3-A458-43D5-8E2C-A5C32127ECAD}" type="presParOf" srcId="{94FCBF34-41D0-4F16-9C39-793D934D28BE}" destId="{C2F45133-7433-43D3-926A-D534CD99AFF3}" srcOrd="5" destOrd="0" presId="urn:microsoft.com/office/officeart/2008/layout/LinedList"/>
    <dgm:cxn modelId="{5B1E625D-470C-4268-B169-56B5142BE9F1}" type="presParOf" srcId="{C2F45133-7433-43D3-926A-D534CD99AFF3}" destId="{0F313B0D-D27B-4D00-9B6A-C25EE10E0B37}" srcOrd="0" destOrd="0" presId="urn:microsoft.com/office/officeart/2008/layout/LinedList"/>
    <dgm:cxn modelId="{163DFF32-39C0-42F3-9586-8DB0C175492F}" type="presParOf" srcId="{C2F45133-7433-43D3-926A-D534CD99AFF3}" destId="{E95DD139-3A6D-4E72-B64F-0C7C49DEF26B}" srcOrd="1" destOrd="0" presId="urn:microsoft.com/office/officeart/2008/layout/LinedList"/>
    <dgm:cxn modelId="{59072168-810F-48B8-9997-B4D13B0169BD}" type="presParOf" srcId="{94FCBF34-41D0-4F16-9C39-793D934D28BE}" destId="{A0D9D17B-51B7-4326-8BF7-05EFE73D6949}" srcOrd="6" destOrd="0" presId="urn:microsoft.com/office/officeart/2008/layout/LinedList"/>
    <dgm:cxn modelId="{402EA474-4633-4226-805E-05AEBC4C31FF}" type="presParOf" srcId="{94FCBF34-41D0-4F16-9C39-793D934D28BE}" destId="{C90CE5C9-6496-4B42-B3B9-C3632C2BFF47}" srcOrd="7" destOrd="0" presId="urn:microsoft.com/office/officeart/2008/layout/LinedList"/>
    <dgm:cxn modelId="{2A622062-8542-4C52-8D30-D6BE80265CFC}" type="presParOf" srcId="{C90CE5C9-6496-4B42-B3B9-C3632C2BFF47}" destId="{4175F34A-48D3-4B62-9748-4AA78E44AD4B}" srcOrd="0" destOrd="0" presId="urn:microsoft.com/office/officeart/2008/layout/LinedList"/>
    <dgm:cxn modelId="{6A225509-A63A-42A1-BDE8-D0824DDF2D11}" type="presParOf" srcId="{C90CE5C9-6496-4B42-B3B9-C3632C2BFF47}" destId="{47142080-75A8-4562-960E-B2C5D55F636A}" srcOrd="1" destOrd="0" presId="urn:microsoft.com/office/officeart/2008/layout/LinedList"/>
    <dgm:cxn modelId="{A0DF38D5-FC19-4C35-9F04-412843730572}" type="presParOf" srcId="{94FCBF34-41D0-4F16-9C39-793D934D28BE}" destId="{27CF867E-F138-4278-88E4-25D6BFF91971}" srcOrd="8" destOrd="0" presId="urn:microsoft.com/office/officeart/2008/layout/LinedList"/>
    <dgm:cxn modelId="{722782D3-6B68-4B18-A6BA-0B1BFCE09ED1}" type="presParOf" srcId="{94FCBF34-41D0-4F16-9C39-793D934D28BE}" destId="{4D8AF497-422D-40A0-B9AC-5C5D9A48E485}" srcOrd="9" destOrd="0" presId="urn:microsoft.com/office/officeart/2008/layout/LinedList"/>
    <dgm:cxn modelId="{962D24CE-CB1B-4BE6-AD51-A9B4D9642B0D}" type="presParOf" srcId="{4D8AF497-422D-40A0-B9AC-5C5D9A48E485}" destId="{E1FAE77C-5F36-4208-AFD7-73669C3382A1}" srcOrd="0" destOrd="0" presId="urn:microsoft.com/office/officeart/2008/layout/LinedList"/>
    <dgm:cxn modelId="{15027BDC-9BEF-436A-B32A-A34BEDEC8E0D}" type="presParOf" srcId="{4D8AF497-422D-40A0-B9AC-5C5D9A48E485}" destId="{6341CEBB-353C-4031-8955-710B09182A95}" srcOrd="1" destOrd="0" presId="urn:microsoft.com/office/officeart/2008/layout/LinedList"/>
    <dgm:cxn modelId="{86D41304-C6C4-4370-9203-45ADD637237A}" type="presParOf" srcId="{94FCBF34-41D0-4F16-9C39-793D934D28BE}" destId="{B4470F08-68A0-4EB5-A384-A00461071F26}" srcOrd="10" destOrd="0" presId="urn:microsoft.com/office/officeart/2008/layout/LinedList"/>
    <dgm:cxn modelId="{D98E5D5F-8287-4754-AB63-FD9F6709BB1F}" type="presParOf" srcId="{94FCBF34-41D0-4F16-9C39-793D934D28BE}" destId="{B829E09E-AAEA-4530-A3FC-7334664922D8}" srcOrd="11" destOrd="0" presId="urn:microsoft.com/office/officeart/2008/layout/LinedList"/>
    <dgm:cxn modelId="{083BCB5D-6287-44F7-9681-CDB987EE615A}" type="presParOf" srcId="{B829E09E-AAEA-4530-A3FC-7334664922D8}" destId="{5DC362CE-6897-4215-B278-8227030A1E33}" srcOrd="0" destOrd="0" presId="urn:microsoft.com/office/officeart/2008/layout/LinedList"/>
    <dgm:cxn modelId="{6043E4C5-CDDB-444D-815E-C7B91ACFC46A}" type="presParOf" srcId="{B829E09E-AAEA-4530-A3FC-7334664922D8}" destId="{E2E5780F-CEFB-4DE4-8033-0C72212ECC85}" srcOrd="1" destOrd="0" presId="urn:microsoft.com/office/officeart/2008/layout/LinedList"/>
    <dgm:cxn modelId="{FE1AE309-0BC2-400D-8CCF-15F20684CF96}" type="presParOf" srcId="{94FCBF34-41D0-4F16-9C39-793D934D28BE}" destId="{1710B622-04CD-40ED-A1D5-67E90F7E190D}" srcOrd="12" destOrd="0" presId="urn:microsoft.com/office/officeart/2008/layout/LinedList"/>
    <dgm:cxn modelId="{3B82EA10-F759-45BC-9AD4-138221577A5A}" type="presParOf" srcId="{94FCBF34-41D0-4F16-9C39-793D934D28BE}" destId="{704BD2E2-F7E4-4183-B17A-CA0D73E3DE82}" srcOrd="13" destOrd="0" presId="urn:microsoft.com/office/officeart/2008/layout/LinedList"/>
    <dgm:cxn modelId="{3C794E2B-C280-4BEB-9700-AF88D472A4EA}" type="presParOf" srcId="{704BD2E2-F7E4-4183-B17A-CA0D73E3DE82}" destId="{B28A38F9-0E78-444C-B041-B2CDAD8E4C62}" srcOrd="0" destOrd="0" presId="urn:microsoft.com/office/officeart/2008/layout/LinedList"/>
    <dgm:cxn modelId="{F930507B-C60D-42FB-919F-7B4F2B1085B6}" type="presParOf" srcId="{704BD2E2-F7E4-4183-B17A-CA0D73E3DE82}" destId="{015152B9-1A46-4C44-B77C-52332C70A44C}" srcOrd="1" destOrd="0" presId="urn:microsoft.com/office/officeart/2008/layout/LinedList"/>
    <dgm:cxn modelId="{75227DE6-20B6-4143-B0B8-3CEAA853DC0C}" type="presParOf" srcId="{94FCBF34-41D0-4F16-9C39-793D934D28BE}" destId="{3A74D181-37B2-4A05-9ACD-2CDBA81BD0E8}" srcOrd="14" destOrd="0" presId="urn:microsoft.com/office/officeart/2008/layout/LinedList"/>
    <dgm:cxn modelId="{A1ED062C-C890-41F0-A2AC-9FAAA97A2E7F}" type="presParOf" srcId="{94FCBF34-41D0-4F16-9C39-793D934D28BE}" destId="{8AD26C95-ADC8-4A4B-A174-28CDE906AEA8}" srcOrd="15" destOrd="0" presId="urn:microsoft.com/office/officeart/2008/layout/LinedList"/>
    <dgm:cxn modelId="{9D60E038-855C-4C03-8AEA-514E668B2512}" type="presParOf" srcId="{8AD26C95-ADC8-4A4B-A174-28CDE906AEA8}" destId="{D153BF94-06F9-40AE-9FED-904267364129}" srcOrd="0" destOrd="0" presId="urn:microsoft.com/office/officeart/2008/layout/LinedList"/>
    <dgm:cxn modelId="{EF4561B3-5822-421E-81E7-7C011ADA098A}" type="presParOf" srcId="{8AD26C95-ADC8-4A4B-A174-28CDE906AEA8}" destId="{E025743D-6A53-46A5-9074-0A55B7FC20CA}" srcOrd="1" destOrd="0" presId="urn:microsoft.com/office/officeart/2008/layout/LinedList"/>
    <dgm:cxn modelId="{3FD82C37-C88E-4794-9805-C71459315759}" type="presParOf" srcId="{94FCBF34-41D0-4F16-9C39-793D934D28BE}" destId="{5540E63F-4F22-4C6D-ADC9-DF2F22213C0A}" srcOrd="16" destOrd="0" presId="urn:microsoft.com/office/officeart/2008/layout/LinedList"/>
    <dgm:cxn modelId="{BF8F3057-CF5F-4D08-B3A3-8A891857A60D}" type="presParOf" srcId="{94FCBF34-41D0-4F16-9C39-793D934D28BE}" destId="{4875178B-4EC7-42EB-AB28-CCA33F6449CC}" srcOrd="17" destOrd="0" presId="urn:microsoft.com/office/officeart/2008/layout/LinedList"/>
    <dgm:cxn modelId="{D4AD6138-95D5-4A6C-92F5-C765E42311BE}" type="presParOf" srcId="{4875178B-4EC7-42EB-AB28-CCA33F6449CC}" destId="{292BB8FA-D0FB-4B5F-A6E3-A8111438D954}" srcOrd="0" destOrd="0" presId="urn:microsoft.com/office/officeart/2008/layout/LinedList"/>
    <dgm:cxn modelId="{D8838BF2-B2FA-4C61-9C8E-79D52D58B977}" type="presParOf" srcId="{4875178B-4EC7-42EB-AB28-CCA33F6449CC}" destId="{38AADEC8-8457-4DAA-A4FF-B8065E2F6696}" srcOrd="1" destOrd="0" presId="urn:microsoft.com/office/officeart/2008/layout/LinedList"/>
    <dgm:cxn modelId="{9B05D8BB-5C7B-430D-8CFB-BBBC116CDBDB}" type="presParOf" srcId="{94FCBF34-41D0-4F16-9C39-793D934D28BE}" destId="{8ACDA928-188F-4934-BCC9-AFEE9F3E266D}" srcOrd="18" destOrd="0" presId="urn:microsoft.com/office/officeart/2008/layout/LinedList"/>
    <dgm:cxn modelId="{801A5AC8-18F3-4B9C-B22B-05340A2C12C6}" type="presParOf" srcId="{94FCBF34-41D0-4F16-9C39-793D934D28BE}" destId="{5E240613-E10A-4DBD-997F-C90B8A7E553C}" srcOrd="19" destOrd="0" presId="urn:microsoft.com/office/officeart/2008/layout/LinedList"/>
    <dgm:cxn modelId="{7FCF3D9B-CAC4-4F6B-A36C-D24C50211FC2}" type="presParOf" srcId="{5E240613-E10A-4DBD-997F-C90B8A7E553C}" destId="{B9C76D01-42B3-40BB-B1E0-843591E610D0}" srcOrd="0" destOrd="0" presId="urn:microsoft.com/office/officeart/2008/layout/LinedList"/>
    <dgm:cxn modelId="{70F92F64-AB48-4CB1-8220-E8D8A878DB44}" type="presParOf" srcId="{5E240613-E10A-4DBD-997F-C90B8A7E553C}" destId="{6E0F2416-AC02-41FE-ACD2-D7980C9764D1}" srcOrd="1" destOrd="0" presId="urn:microsoft.com/office/officeart/2008/layout/LinedList"/>
    <dgm:cxn modelId="{CA0B7570-CF56-45AF-AC03-91432829DCF4}" type="presParOf" srcId="{94FCBF34-41D0-4F16-9C39-793D934D28BE}" destId="{28E0D1BE-9A70-4131-A74A-E67EAD26B3F7}" srcOrd="20" destOrd="0" presId="urn:microsoft.com/office/officeart/2008/layout/LinedList"/>
    <dgm:cxn modelId="{A2E7DD0F-69BC-4642-BF6D-00F0F59F0A14}" type="presParOf" srcId="{94FCBF34-41D0-4F16-9C39-793D934D28BE}" destId="{820AE91B-F222-407F-BA21-D5BF58929C4F}" srcOrd="21" destOrd="0" presId="urn:microsoft.com/office/officeart/2008/layout/LinedList"/>
    <dgm:cxn modelId="{254606BD-F337-4136-8CD0-5A07F7734F4E}" type="presParOf" srcId="{820AE91B-F222-407F-BA21-D5BF58929C4F}" destId="{8557FCF4-581C-4C1F-9542-386AF4612E2B}" srcOrd="0" destOrd="0" presId="urn:microsoft.com/office/officeart/2008/layout/LinedList"/>
    <dgm:cxn modelId="{094C0449-8C66-497D-9445-05C9484A0AAB}" type="presParOf" srcId="{820AE91B-F222-407F-BA21-D5BF58929C4F}" destId="{DF2E9283-B70E-488C-8053-DE3351F630D4}"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CF5D6D-5AA2-43C3-AB9D-8D8565EA0A9F}">
      <dsp:nvSpPr>
        <dsp:cNvPr id="0" name=""/>
        <dsp:cNvSpPr/>
      </dsp:nvSpPr>
      <dsp:spPr>
        <a:xfrm>
          <a:off x="0" y="2492"/>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F3AAE4-60DE-4509-B3D6-C443EBFB345D}">
      <dsp:nvSpPr>
        <dsp:cNvPr id="0" name=""/>
        <dsp:cNvSpPr/>
      </dsp:nvSpPr>
      <dsp:spPr>
        <a:xfrm>
          <a:off x="0" y="2492"/>
          <a:ext cx="6492875" cy="463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About the project</a:t>
          </a:r>
        </a:p>
      </dsp:txBody>
      <dsp:txXfrm>
        <a:off x="0" y="2492"/>
        <a:ext cx="6492875" cy="463674"/>
      </dsp:txXfrm>
    </dsp:sp>
    <dsp:sp modelId="{CEB09C64-AF91-4728-8C92-FC3CBCC818C0}">
      <dsp:nvSpPr>
        <dsp:cNvPr id="0" name=""/>
        <dsp:cNvSpPr/>
      </dsp:nvSpPr>
      <dsp:spPr>
        <a:xfrm>
          <a:off x="0" y="466166"/>
          <a:ext cx="6492875"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CA4658-260B-41FE-861B-244F30492297}">
      <dsp:nvSpPr>
        <dsp:cNvPr id="0" name=""/>
        <dsp:cNvSpPr/>
      </dsp:nvSpPr>
      <dsp:spPr>
        <a:xfrm>
          <a:off x="0" y="466166"/>
          <a:ext cx="6492875" cy="463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Problem with hospital database</a:t>
          </a:r>
        </a:p>
      </dsp:txBody>
      <dsp:txXfrm>
        <a:off x="0" y="466166"/>
        <a:ext cx="6492875" cy="463674"/>
      </dsp:txXfrm>
    </dsp:sp>
    <dsp:sp modelId="{FDA11030-06BB-458F-8A87-5B9D2C32318D}">
      <dsp:nvSpPr>
        <dsp:cNvPr id="0" name=""/>
        <dsp:cNvSpPr/>
      </dsp:nvSpPr>
      <dsp:spPr>
        <a:xfrm>
          <a:off x="0" y="929840"/>
          <a:ext cx="6492875"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313B0D-D27B-4D00-9B6A-C25EE10E0B37}">
      <dsp:nvSpPr>
        <dsp:cNvPr id="0" name=""/>
        <dsp:cNvSpPr/>
      </dsp:nvSpPr>
      <dsp:spPr>
        <a:xfrm>
          <a:off x="0" y="929840"/>
          <a:ext cx="6492875" cy="463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ER diagram of the database</a:t>
          </a:r>
        </a:p>
      </dsp:txBody>
      <dsp:txXfrm>
        <a:off x="0" y="929840"/>
        <a:ext cx="6492875" cy="463674"/>
      </dsp:txXfrm>
    </dsp:sp>
    <dsp:sp modelId="{A0D9D17B-51B7-4326-8BF7-05EFE73D6949}">
      <dsp:nvSpPr>
        <dsp:cNvPr id="0" name=""/>
        <dsp:cNvSpPr/>
      </dsp:nvSpPr>
      <dsp:spPr>
        <a:xfrm>
          <a:off x="0" y="1393514"/>
          <a:ext cx="6492875"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75F34A-48D3-4B62-9748-4AA78E44AD4B}">
      <dsp:nvSpPr>
        <dsp:cNvPr id="0" name=""/>
        <dsp:cNvSpPr/>
      </dsp:nvSpPr>
      <dsp:spPr>
        <a:xfrm>
          <a:off x="0" y="1393514"/>
          <a:ext cx="6492875" cy="463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Schema diagram</a:t>
          </a:r>
        </a:p>
      </dsp:txBody>
      <dsp:txXfrm>
        <a:off x="0" y="1393514"/>
        <a:ext cx="6492875" cy="463674"/>
      </dsp:txXfrm>
    </dsp:sp>
    <dsp:sp modelId="{27CF867E-F138-4278-88E4-25D6BFF91971}">
      <dsp:nvSpPr>
        <dsp:cNvPr id="0" name=""/>
        <dsp:cNvSpPr/>
      </dsp:nvSpPr>
      <dsp:spPr>
        <a:xfrm>
          <a:off x="0" y="1857188"/>
          <a:ext cx="6492875"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FAE77C-5F36-4208-AFD7-73669C3382A1}">
      <dsp:nvSpPr>
        <dsp:cNvPr id="0" name=""/>
        <dsp:cNvSpPr/>
      </dsp:nvSpPr>
      <dsp:spPr>
        <a:xfrm>
          <a:off x="0" y="1857188"/>
          <a:ext cx="6492875" cy="463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Functional requirements of the database</a:t>
          </a:r>
        </a:p>
      </dsp:txBody>
      <dsp:txXfrm>
        <a:off x="0" y="1857188"/>
        <a:ext cx="6492875" cy="463674"/>
      </dsp:txXfrm>
    </dsp:sp>
    <dsp:sp modelId="{B4470F08-68A0-4EB5-A384-A00461071F26}">
      <dsp:nvSpPr>
        <dsp:cNvPr id="0" name=""/>
        <dsp:cNvSpPr/>
      </dsp:nvSpPr>
      <dsp:spPr>
        <a:xfrm>
          <a:off x="0" y="2320862"/>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C362CE-6897-4215-B278-8227030A1E33}">
      <dsp:nvSpPr>
        <dsp:cNvPr id="0" name=""/>
        <dsp:cNvSpPr/>
      </dsp:nvSpPr>
      <dsp:spPr>
        <a:xfrm>
          <a:off x="0" y="2320862"/>
          <a:ext cx="6492875" cy="463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Non-functional requirements of the database</a:t>
          </a:r>
        </a:p>
      </dsp:txBody>
      <dsp:txXfrm>
        <a:off x="0" y="2320862"/>
        <a:ext cx="6492875" cy="463674"/>
      </dsp:txXfrm>
    </dsp:sp>
    <dsp:sp modelId="{1710B622-04CD-40ED-A1D5-67E90F7E190D}">
      <dsp:nvSpPr>
        <dsp:cNvPr id="0" name=""/>
        <dsp:cNvSpPr/>
      </dsp:nvSpPr>
      <dsp:spPr>
        <a:xfrm>
          <a:off x="0" y="2784537"/>
          <a:ext cx="6492875"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8A38F9-0E78-444C-B041-B2CDAD8E4C62}">
      <dsp:nvSpPr>
        <dsp:cNvPr id="0" name=""/>
        <dsp:cNvSpPr/>
      </dsp:nvSpPr>
      <dsp:spPr>
        <a:xfrm>
          <a:off x="0" y="2784537"/>
          <a:ext cx="6492875" cy="463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Normalization</a:t>
          </a:r>
        </a:p>
      </dsp:txBody>
      <dsp:txXfrm>
        <a:off x="0" y="2784537"/>
        <a:ext cx="6492875" cy="463674"/>
      </dsp:txXfrm>
    </dsp:sp>
    <dsp:sp modelId="{3A74D181-37B2-4A05-9ACD-2CDBA81BD0E8}">
      <dsp:nvSpPr>
        <dsp:cNvPr id="0" name=""/>
        <dsp:cNvSpPr/>
      </dsp:nvSpPr>
      <dsp:spPr>
        <a:xfrm>
          <a:off x="0" y="3248211"/>
          <a:ext cx="6492875"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53BF94-06F9-40AE-9FED-904267364129}">
      <dsp:nvSpPr>
        <dsp:cNvPr id="0" name=""/>
        <dsp:cNvSpPr/>
      </dsp:nvSpPr>
      <dsp:spPr>
        <a:xfrm>
          <a:off x="0" y="3248211"/>
          <a:ext cx="6492875" cy="463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Sample SQL queries</a:t>
          </a:r>
        </a:p>
      </dsp:txBody>
      <dsp:txXfrm>
        <a:off x="0" y="3248211"/>
        <a:ext cx="6492875" cy="463674"/>
      </dsp:txXfrm>
    </dsp:sp>
    <dsp:sp modelId="{5540E63F-4F22-4C6D-ADC9-DF2F22213C0A}">
      <dsp:nvSpPr>
        <dsp:cNvPr id="0" name=""/>
        <dsp:cNvSpPr/>
      </dsp:nvSpPr>
      <dsp:spPr>
        <a:xfrm>
          <a:off x="0" y="3711885"/>
          <a:ext cx="6492875"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2BB8FA-D0FB-4B5F-A6E3-A8111438D954}">
      <dsp:nvSpPr>
        <dsp:cNvPr id="0" name=""/>
        <dsp:cNvSpPr/>
      </dsp:nvSpPr>
      <dsp:spPr>
        <a:xfrm>
          <a:off x="0" y="3711885"/>
          <a:ext cx="6492875" cy="463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Database limitations</a:t>
          </a:r>
        </a:p>
      </dsp:txBody>
      <dsp:txXfrm>
        <a:off x="0" y="3711885"/>
        <a:ext cx="6492875" cy="463674"/>
      </dsp:txXfrm>
    </dsp:sp>
    <dsp:sp modelId="{8ACDA928-188F-4934-BCC9-AFEE9F3E266D}">
      <dsp:nvSpPr>
        <dsp:cNvPr id="0" name=""/>
        <dsp:cNvSpPr/>
      </dsp:nvSpPr>
      <dsp:spPr>
        <a:xfrm>
          <a:off x="0" y="4175559"/>
          <a:ext cx="6492875"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C76D01-42B3-40BB-B1E0-843591E610D0}">
      <dsp:nvSpPr>
        <dsp:cNvPr id="0" name=""/>
        <dsp:cNvSpPr/>
      </dsp:nvSpPr>
      <dsp:spPr>
        <a:xfrm>
          <a:off x="0" y="4175559"/>
          <a:ext cx="6492875" cy="463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Future scope</a:t>
          </a:r>
        </a:p>
      </dsp:txBody>
      <dsp:txXfrm>
        <a:off x="0" y="4175559"/>
        <a:ext cx="6492875" cy="463674"/>
      </dsp:txXfrm>
    </dsp:sp>
    <dsp:sp modelId="{28E0D1BE-9A70-4131-A74A-E67EAD26B3F7}">
      <dsp:nvSpPr>
        <dsp:cNvPr id="0" name=""/>
        <dsp:cNvSpPr/>
      </dsp:nvSpPr>
      <dsp:spPr>
        <a:xfrm>
          <a:off x="0" y="4639233"/>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57FCF4-581C-4C1F-9542-386AF4612E2B}">
      <dsp:nvSpPr>
        <dsp:cNvPr id="0" name=""/>
        <dsp:cNvSpPr/>
      </dsp:nvSpPr>
      <dsp:spPr>
        <a:xfrm>
          <a:off x="0" y="4639233"/>
          <a:ext cx="6492875" cy="463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latin typeface="Calibri Light" panose="020F0302020204030204"/>
            </a:rPr>
            <a:t>Demo</a:t>
          </a:r>
        </a:p>
      </dsp:txBody>
      <dsp:txXfrm>
        <a:off x="0" y="4639233"/>
        <a:ext cx="6492875" cy="46367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6ACFDF-6072-4404-A89C-DF3CCAB94831}" type="datetimeFigureOut">
              <a:rPr lang="en-US" smtClean="0"/>
              <a:t>12/8/2020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4A4D8F-C82C-4469-A2DD-1A8F183DE6B7}" type="slidenum">
              <a:rPr lang="en-US" smtClean="0"/>
              <a:t>‹#›</a:t>
            </a:fld>
            <a:endParaRPr lang="en-US"/>
          </a:p>
        </p:txBody>
      </p:sp>
    </p:spTree>
    <p:extLst>
      <p:ext uri="{BB962C8B-B14F-4D97-AF65-F5344CB8AC3E}">
        <p14:creationId xmlns:p14="http://schemas.microsoft.com/office/powerpoint/2010/main" val="3537617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we are group 2. My name is Purva Patel and am today here with Alexa Summers, Kari </a:t>
            </a:r>
            <a:r>
              <a:rPr lang="en-US" dirty="0" err="1"/>
              <a:t>Jessip</a:t>
            </a:r>
            <a:r>
              <a:rPr lang="en-US" dirty="0"/>
              <a:t> and Thomas Tran to discuss our database project, that we built keeping in mind that the database would be used in a hospital- like setting. We all worked to develop database together. Each of us assumed every role. </a:t>
            </a:r>
          </a:p>
        </p:txBody>
      </p:sp>
      <p:sp>
        <p:nvSpPr>
          <p:cNvPr id="4" name="Slide Number Placeholder 3"/>
          <p:cNvSpPr>
            <a:spLocks noGrp="1"/>
          </p:cNvSpPr>
          <p:nvPr>
            <p:ph type="sldNum" sz="quarter" idx="5"/>
          </p:nvPr>
        </p:nvSpPr>
        <p:spPr/>
        <p:txBody>
          <a:bodyPr/>
          <a:lstStyle/>
          <a:p>
            <a:fld id="{C64A4D8F-C82C-4469-A2DD-1A8F183DE6B7}" type="slidenum">
              <a:rPr lang="en-US" smtClean="0"/>
              <a:t>1</a:t>
            </a:fld>
            <a:endParaRPr lang="en-US"/>
          </a:p>
        </p:txBody>
      </p:sp>
    </p:spTree>
    <p:extLst>
      <p:ext uri="{BB962C8B-B14F-4D97-AF65-F5344CB8AC3E}">
        <p14:creationId xmlns:p14="http://schemas.microsoft.com/office/powerpoint/2010/main" val="3918779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today’s presentation, we are going to discuss what our project is, what real-world problem it  addresses, </a:t>
            </a:r>
            <a:r>
              <a:rPr lang="en-US" dirty="0" err="1"/>
              <a:t>er</a:t>
            </a:r>
            <a:r>
              <a:rPr lang="en-US" dirty="0"/>
              <a:t> and schema diagram that we created for the database, functional and non-functional requirements, normalization that was done in database. Then, we are going to talk about some of the </a:t>
            </a:r>
            <a:r>
              <a:rPr lang="en-US" dirty="0" err="1"/>
              <a:t>sql</a:t>
            </a:r>
            <a:r>
              <a:rPr lang="en-US" dirty="0"/>
              <a:t> queries that we created. We are also going to present the limitations that our database has and its future scope along with the demo on how to use the database.</a:t>
            </a:r>
          </a:p>
        </p:txBody>
      </p:sp>
      <p:sp>
        <p:nvSpPr>
          <p:cNvPr id="4" name="Slide Number Placeholder 3"/>
          <p:cNvSpPr>
            <a:spLocks noGrp="1"/>
          </p:cNvSpPr>
          <p:nvPr>
            <p:ph type="sldNum" sz="quarter" idx="5"/>
          </p:nvPr>
        </p:nvSpPr>
        <p:spPr/>
        <p:txBody>
          <a:bodyPr/>
          <a:lstStyle/>
          <a:p>
            <a:fld id="{C64A4D8F-C82C-4469-A2DD-1A8F183DE6B7}" type="slidenum">
              <a:rPr lang="en-US" smtClean="0"/>
              <a:t>2</a:t>
            </a:fld>
            <a:endParaRPr lang="en-US"/>
          </a:p>
        </p:txBody>
      </p:sp>
    </p:spTree>
    <p:extLst>
      <p:ext uri="{BB962C8B-B14F-4D97-AF65-F5344CB8AC3E}">
        <p14:creationId xmlns:p14="http://schemas.microsoft.com/office/powerpoint/2010/main" val="344682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4A4D8F-C82C-4469-A2DD-1A8F183DE6B7}" type="slidenum">
              <a:rPr lang="en-US" smtClean="0"/>
              <a:t>3</a:t>
            </a:fld>
            <a:endParaRPr lang="en-US"/>
          </a:p>
        </p:txBody>
      </p:sp>
    </p:spTree>
    <p:extLst>
      <p:ext uri="{BB962C8B-B14F-4D97-AF65-F5344CB8AC3E}">
        <p14:creationId xmlns:p14="http://schemas.microsoft.com/office/powerpoint/2010/main" val="2817490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that this database hopes to solve is that in real world many Healthcare Database Systems are not connected to a central system, prohibiting the consistent electronic transfer of patient health data and records. </a:t>
            </a:r>
          </a:p>
          <a:p>
            <a:r>
              <a:rPr lang="en-US" dirty="0"/>
              <a:t>2) Factors relating clinician burnout and Electronic Health Records (EHR) are generally Geared towards billing, not patient care. There records have Information overload and have a Slow system response time. Also, it is hard to navigate through the system quickly for a clinician who is trying to access electronic health records. </a:t>
            </a:r>
          </a:p>
          <a:p>
            <a:endParaRPr lang="en-US" dirty="0"/>
          </a:p>
        </p:txBody>
      </p:sp>
      <p:sp>
        <p:nvSpPr>
          <p:cNvPr id="4" name="Slide Number Placeholder 3"/>
          <p:cNvSpPr>
            <a:spLocks noGrp="1"/>
          </p:cNvSpPr>
          <p:nvPr>
            <p:ph type="sldNum" sz="quarter" idx="5"/>
          </p:nvPr>
        </p:nvSpPr>
        <p:spPr/>
        <p:txBody>
          <a:bodyPr/>
          <a:lstStyle/>
          <a:p>
            <a:fld id="{C64A4D8F-C82C-4469-A2DD-1A8F183DE6B7}" type="slidenum">
              <a:rPr lang="en-US" smtClean="0"/>
              <a:t>4</a:t>
            </a:fld>
            <a:endParaRPr lang="en-US"/>
          </a:p>
        </p:txBody>
      </p:sp>
    </p:spTree>
    <p:extLst>
      <p:ext uri="{BB962C8B-B14F-4D97-AF65-F5344CB8AC3E}">
        <p14:creationId xmlns:p14="http://schemas.microsoft.com/office/powerpoint/2010/main" val="935053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how the problem discussed before is a real-world problem. Research from Stanford Medicine, conducted with The Harris Poll examined perceptions of Electronic Health Record systems among primary care physicians (PCPs). According to the poll, two major problems that the physicians want fixed in the EHR systems include- it’s user interface and it’s interoperability deficiencies that limits the system-wide information sharing.  </a:t>
            </a:r>
          </a:p>
        </p:txBody>
      </p:sp>
      <p:sp>
        <p:nvSpPr>
          <p:cNvPr id="4" name="Slide Number Placeholder 3"/>
          <p:cNvSpPr>
            <a:spLocks noGrp="1"/>
          </p:cNvSpPr>
          <p:nvPr>
            <p:ph type="sldNum" sz="quarter" idx="5"/>
          </p:nvPr>
        </p:nvSpPr>
        <p:spPr/>
        <p:txBody>
          <a:bodyPr/>
          <a:lstStyle/>
          <a:p>
            <a:fld id="{C64A4D8F-C82C-4469-A2DD-1A8F183DE6B7}" type="slidenum">
              <a:rPr lang="en-US" smtClean="0"/>
              <a:t>5</a:t>
            </a:fld>
            <a:endParaRPr lang="en-US"/>
          </a:p>
        </p:txBody>
      </p:sp>
    </p:spTree>
    <p:extLst>
      <p:ext uri="{BB962C8B-B14F-4D97-AF65-F5344CB8AC3E}">
        <p14:creationId xmlns:p14="http://schemas.microsoft.com/office/powerpoint/2010/main" val="4003925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we have general information about the patient and then discuss the junction tables and the complex queries. </a:t>
            </a:r>
          </a:p>
        </p:txBody>
      </p:sp>
      <p:sp>
        <p:nvSpPr>
          <p:cNvPr id="4" name="Slide Number Placeholder 3"/>
          <p:cNvSpPr>
            <a:spLocks noGrp="1"/>
          </p:cNvSpPr>
          <p:nvPr>
            <p:ph type="sldNum" sz="quarter" idx="5"/>
          </p:nvPr>
        </p:nvSpPr>
        <p:spPr/>
        <p:txBody>
          <a:bodyPr/>
          <a:lstStyle/>
          <a:p>
            <a:fld id="{C64A4D8F-C82C-4469-A2DD-1A8F183DE6B7}" type="slidenum">
              <a:rPr lang="en-US" smtClean="0"/>
              <a:t>6</a:t>
            </a:fld>
            <a:endParaRPr lang="en-US"/>
          </a:p>
        </p:txBody>
      </p:sp>
    </p:spTree>
    <p:extLst>
      <p:ext uri="{BB962C8B-B14F-4D97-AF65-F5344CB8AC3E}">
        <p14:creationId xmlns:p14="http://schemas.microsoft.com/office/powerpoint/2010/main" val="1148031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12/8/2020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ama-assn.org" TargetMode="External"/><Relationship Id="rId2" Type="http://schemas.openxmlformats.org/officeDocument/2006/relationships/hyperlink" Target="http://www.nap.edu" TargetMode="Externa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hyperlink" Target="http://www.med.stanford.edu" TargetMode="Externa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3.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8.sv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CDE66D-B41F-4880-AC2D-4716FC92D73E}"/>
              </a:ext>
            </a:extLst>
          </p:cNvPr>
          <p:cNvSpPr>
            <a:spLocks noGrp="1"/>
          </p:cNvSpPr>
          <p:nvPr>
            <p:ph type="ctrTitle"/>
          </p:nvPr>
        </p:nvSpPr>
        <p:spPr>
          <a:xfrm>
            <a:off x="1094095" y="851517"/>
            <a:ext cx="5238466" cy="2991416"/>
          </a:xfrm>
        </p:spPr>
        <p:txBody>
          <a:bodyPr anchor="b">
            <a:normAutofit/>
          </a:bodyPr>
          <a:lstStyle/>
          <a:p>
            <a:pPr algn="l"/>
            <a:r>
              <a:rPr lang="en-US" sz="5600">
                <a:cs typeface="Calibri Light"/>
              </a:rPr>
              <a:t>Hospital Database Project</a:t>
            </a:r>
            <a:br>
              <a:rPr lang="en-US" sz="5600">
                <a:cs typeface="Calibri Light"/>
              </a:rPr>
            </a:br>
            <a:r>
              <a:rPr lang="en-US" sz="5600">
                <a:cs typeface="Calibri Light"/>
              </a:rPr>
              <a:t>COMP-SCI: 470</a:t>
            </a:r>
          </a:p>
        </p:txBody>
      </p:sp>
      <p:sp>
        <p:nvSpPr>
          <p:cNvPr id="3" name="Subtitle 2">
            <a:extLst>
              <a:ext uri="{FF2B5EF4-FFF2-40B4-BE49-F238E27FC236}">
                <a16:creationId xmlns:a16="http://schemas.microsoft.com/office/drawing/2014/main" id="{16074650-16F2-4FA8-A927-2430FC087906}"/>
              </a:ext>
            </a:extLst>
          </p:cNvPr>
          <p:cNvSpPr>
            <a:spLocks noGrp="1"/>
          </p:cNvSpPr>
          <p:nvPr>
            <p:ph type="subTitle" idx="1"/>
          </p:nvPr>
        </p:nvSpPr>
        <p:spPr>
          <a:xfrm>
            <a:off x="1094096" y="3842932"/>
            <a:ext cx="4167115" cy="2163551"/>
          </a:xfrm>
        </p:spPr>
        <p:txBody>
          <a:bodyPr vert="horz" lIns="91440" tIns="45720" rIns="91440" bIns="45720" rtlCol="0" anchor="t">
            <a:normAutofit/>
          </a:bodyPr>
          <a:lstStyle/>
          <a:p>
            <a:pPr algn="l"/>
            <a:r>
              <a:rPr lang="en-US">
                <a:cs typeface="Calibri"/>
              </a:rPr>
              <a:t>Alexa Summers</a:t>
            </a:r>
          </a:p>
          <a:p>
            <a:pPr algn="l"/>
            <a:r>
              <a:rPr lang="en-US">
                <a:cs typeface="Calibri"/>
              </a:rPr>
              <a:t>Kari Jessip</a:t>
            </a:r>
          </a:p>
          <a:p>
            <a:pPr algn="l"/>
            <a:r>
              <a:rPr lang="en-US">
                <a:cs typeface="Calibri"/>
              </a:rPr>
              <a:t>Purva Patel</a:t>
            </a:r>
          </a:p>
          <a:p>
            <a:pPr algn="l"/>
            <a:r>
              <a:rPr lang="en-US">
                <a:cs typeface="Calibri"/>
              </a:rPr>
              <a:t>Thomas Tran</a:t>
            </a:r>
          </a:p>
        </p:txBody>
      </p:sp>
      <p:sp>
        <p:nvSpPr>
          <p:cNvPr id="19" name="Freeform: Shape 18">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Hospital">
            <a:extLst>
              <a:ext uri="{FF2B5EF4-FFF2-40B4-BE49-F238E27FC236}">
                <a16:creationId xmlns:a16="http://schemas.microsoft.com/office/drawing/2014/main" id="{35FCB0BD-6A48-42C8-A5B3-AF4DC7C131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31503" y="2129307"/>
            <a:ext cx="3217333" cy="3217333"/>
          </a:xfrm>
          <a:prstGeom prst="rect">
            <a:avLst/>
          </a:prstGeom>
        </p:spPr>
      </p:pic>
      <p:pic>
        <p:nvPicPr>
          <p:cNvPr id="4" name="Audio 3">
            <a:hlinkClick r:id="" action="ppaction://media"/>
            <a:extLst>
              <a:ext uri="{FF2B5EF4-FFF2-40B4-BE49-F238E27FC236}">
                <a16:creationId xmlns:a16="http://schemas.microsoft.com/office/drawing/2014/main" id="{AFAACB54-21FC-4C67-86CC-0CA92F51836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827305889"/>
      </p:ext>
    </p:extLst>
  </p:cSld>
  <p:clrMapOvr>
    <a:masterClrMapping/>
  </p:clrMapOvr>
  <mc:AlternateContent xmlns:mc="http://schemas.openxmlformats.org/markup-compatibility/2006">
    <mc:Choice xmlns:p14="http://schemas.microsoft.com/office/powerpoint/2010/main" Requires="p14">
      <p:transition spd="slow" p14:dur="2000" advTm="19990"/>
    </mc:Choice>
    <mc:Fallback>
      <p:transition spd="slow" advTm="199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081B4BA-C114-4B09-BB45-D93EDDF8C4BC}"/>
              </a:ext>
            </a:extLst>
          </p:cNvPr>
          <p:cNvSpPr>
            <a:spLocks noGrp="1"/>
          </p:cNvSpPr>
          <p:nvPr>
            <p:ph type="ctrTitle"/>
          </p:nvPr>
        </p:nvSpPr>
        <p:spPr>
          <a:xfrm>
            <a:off x="804672" y="1122363"/>
            <a:ext cx="3308130" cy="2387600"/>
          </a:xfrm>
        </p:spPr>
        <p:txBody>
          <a:bodyPr>
            <a:normAutofit/>
          </a:bodyPr>
          <a:lstStyle/>
          <a:p>
            <a:pPr algn="l"/>
            <a:r>
              <a:rPr lang="en-US" sz="5400">
                <a:solidFill>
                  <a:srgbClr val="FFFFFF"/>
                </a:solidFill>
                <a:cs typeface="Calibri Light" panose="020F0302020204030204"/>
              </a:rPr>
              <a:t>Example Queries</a:t>
            </a:r>
          </a:p>
        </p:txBody>
      </p:sp>
      <p:sp>
        <p:nvSpPr>
          <p:cNvPr id="3" name="Subtitle 2">
            <a:extLst>
              <a:ext uri="{FF2B5EF4-FFF2-40B4-BE49-F238E27FC236}">
                <a16:creationId xmlns:a16="http://schemas.microsoft.com/office/drawing/2014/main" id="{040865FD-7E9F-4F77-BEBE-B83EC369F6D2}"/>
              </a:ext>
            </a:extLst>
          </p:cNvPr>
          <p:cNvSpPr>
            <a:spLocks noGrp="1"/>
          </p:cNvSpPr>
          <p:nvPr>
            <p:ph type="subTitle" idx="1"/>
          </p:nvPr>
        </p:nvSpPr>
        <p:spPr>
          <a:xfrm>
            <a:off x="804672" y="3602038"/>
            <a:ext cx="3308131" cy="1655762"/>
          </a:xfrm>
        </p:spPr>
        <p:txBody>
          <a:bodyPr vert="horz" lIns="91440" tIns="45720" rIns="91440" bIns="45720" rtlCol="0">
            <a:normAutofit/>
          </a:bodyPr>
          <a:lstStyle/>
          <a:p>
            <a:pPr algn="l"/>
            <a:r>
              <a:rPr lang="en-US" sz="2000">
                <a:solidFill>
                  <a:srgbClr val="FFFFFF"/>
                </a:solidFill>
                <a:cs typeface="Calibri" panose="020F0502020204030204"/>
              </a:rPr>
              <a:t>Patient-Doctor relations ordered by Doctor Last Name</a:t>
            </a:r>
          </a:p>
          <a:p>
            <a:pPr algn="l"/>
            <a:endParaRPr lang="en-US" sz="2000">
              <a:solidFill>
                <a:srgbClr val="FFFFFF"/>
              </a:solidFill>
              <a:ea typeface="+mn-lt"/>
              <a:cs typeface="+mn-lt"/>
            </a:endParaRPr>
          </a:p>
        </p:txBody>
      </p:sp>
      <p:pic>
        <p:nvPicPr>
          <p:cNvPr id="5" name="Picture 7" descr="Graphical user interface, text, application&#10;&#10;Description automatically generated">
            <a:extLst>
              <a:ext uri="{FF2B5EF4-FFF2-40B4-BE49-F238E27FC236}">
                <a16:creationId xmlns:a16="http://schemas.microsoft.com/office/drawing/2014/main" id="{4770F41D-97CB-4BF8-A47C-16BCCA4CD091}"/>
              </a:ext>
            </a:extLst>
          </p:cNvPr>
          <p:cNvPicPr>
            <a:picLocks noChangeAspect="1"/>
          </p:cNvPicPr>
          <p:nvPr/>
        </p:nvPicPr>
        <p:blipFill>
          <a:blip r:embed="rId2"/>
          <a:stretch>
            <a:fillRect/>
          </a:stretch>
        </p:blipFill>
        <p:spPr>
          <a:xfrm>
            <a:off x="5197625" y="1696371"/>
            <a:ext cx="6274296" cy="1505829"/>
          </a:xfrm>
          <a:prstGeom prst="rect">
            <a:avLst/>
          </a:prstGeom>
        </p:spPr>
      </p:pic>
      <p:sp>
        <p:nvSpPr>
          <p:cNvPr id="7" name="TextBox 6">
            <a:extLst>
              <a:ext uri="{FF2B5EF4-FFF2-40B4-BE49-F238E27FC236}">
                <a16:creationId xmlns:a16="http://schemas.microsoft.com/office/drawing/2014/main" id="{0FD16362-B25A-4605-BDCE-FDC54C883394}"/>
              </a:ext>
            </a:extLst>
          </p:cNvPr>
          <p:cNvSpPr txBox="1"/>
          <p:nvPr/>
        </p:nvSpPr>
        <p:spPr>
          <a:xfrm>
            <a:off x="6198351" y="1250481"/>
            <a:ext cx="56460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endParaRPr lang="en-US">
              <a:solidFill>
                <a:schemeClr val="bg1"/>
              </a:solidFill>
              <a:cs typeface="Calibri"/>
            </a:endParaRPr>
          </a:p>
        </p:txBody>
      </p:sp>
      <p:sp>
        <p:nvSpPr>
          <p:cNvPr id="4" name="TextBox 3">
            <a:extLst>
              <a:ext uri="{FF2B5EF4-FFF2-40B4-BE49-F238E27FC236}">
                <a16:creationId xmlns:a16="http://schemas.microsoft.com/office/drawing/2014/main" id="{33C9C4CE-D3B9-4279-A61D-B98E793A1B0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6" name="TextBox 5">
            <a:extLst>
              <a:ext uri="{FF2B5EF4-FFF2-40B4-BE49-F238E27FC236}">
                <a16:creationId xmlns:a16="http://schemas.microsoft.com/office/drawing/2014/main" id="{B05A3838-326C-414D-A705-4309CCF56ABE}"/>
              </a:ext>
            </a:extLst>
          </p:cNvPr>
          <p:cNvSpPr txBox="1"/>
          <p:nvPr/>
        </p:nvSpPr>
        <p:spPr>
          <a:xfrm>
            <a:off x="5196114" y="359605"/>
            <a:ext cx="676365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π LastName, FirstName, </a:t>
            </a:r>
            <a:r>
              <a:rPr lang="en-US" err="1">
                <a:ea typeface="+mn-lt"/>
                <a:cs typeface="+mn-lt"/>
              </a:rPr>
              <a:t>Staff_ID</a:t>
            </a:r>
            <a:r>
              <a:rPr lang="en-US">
                <a:ea typeface="+mn-lt"/>
                <a:cs typeface="+mn-lt"/>
              </a:rPr>
              <a:t>, </a:t>
            </a:r>
            <a:r>
              <a:rPr lang="en-US" err="1">
                <a:ea typeface="+mn-lt"/>
                <a:cs typeface="+mn-lt"/>
              </a:rPr>
              <a:t>Last_Name</a:t>
            </a:r>
            <a:r>
              <a:rPr lang="en-US">
                <a:ea typeface="+mn-lt"/>
                <a:cs typeface="+mn-lt"/>
              </a:rPr>
              <a:t>, </a:t>
            </a:r>
            <a:r>
              <a:rPr lang="en-US" err="1">
                <a:ea typeface="+mn-lt"/>
                <a:cs typeface="+mn-lt"/>
              </a:rPr>
              <a:t>First_Name</a:t>
            </a:r>
            <a:r>
              <a:rPr lang="en-US">
                <a:ea typeface="+mn-lt"/>
                <a:cs typeface="+mn-lt"/>
              </a:rPr>
              <a:t>, </a:t>
            </a:r>
            <a:r>
              <a:rPr lang="en-US" err="1">
                <a:ea typeface="+mn-lt"/>
                <a:cs typeface="+mn-lt"/>
              </a:rPr>
              <a:t>Staff_ID</a:t>
            </a:r>
            <a:r>
              <a:rPr lang="en-US">
                <a:ea typeface="+mn-lt"/>
                <a:cs typeface="+mn-lt"/>
              </a:rPr>
              <a:t>, ClientID </a:t>
            </a:r>
            <a:endParaRPr lang="en-US"/>
          </a:p>
          <a:p>
            <a:r>
              <a:rPr lang="en-US">
                <a:ea typeface="+mn-lt"/>
                <a:cs typeface="+mn-lt"/>
              </a:rPr>
              <a:t>(</a:t>
            </a:r>
            <a:r>
              <a:rPr lang="en-US" err="1">
                <a:ea typeface="+mn-lt"/>
                <a:cs typeface="+mn-lt"/>
              </a:rPr>
              <a:t>STAFF⋈StaffID</a:t>
            </a:r>
            <a:r>
              <a:rPr lang="en-US">
                <a:ea typeface="+mn-lt"/>
                <a:cs typeface="+mn-lt"/>
              </a:rPr>
              <a:t>=</a:t>
            </a:r>
            <a:r>
              <a:rPr lang="en-US" err="1">
                <a:ea typeface="+mn-lt"/>
                <a:cs typeface="+mn-lt"/>
              </a:rPr>
              <a:t>Staff_ID</a:t>
            </a:r>
            <a:r>
              <a:rPr lang="en-US">
                <a:ea typeface="+mn-lt"/>
                <a:cs typeface="+mn-lt"/>
              </a:rPr>
              <a:t> </a:t>
            </a:r>
            <a:r>
              <a:rPr lang="en-US" err="1">
                <a:ea typeface="+mn-lt"/>
                <a:cs typeface="+mn-lt"/>
              </a:rPr>
              <a:t>CLIENT⋈</a:t>
            </a:r>
            <a:r>
              <a:rPr lang="en-US" baseline="-25000" err="1">
                <a:ea typeface="+mn-lt"/>
                <a:cs typeface="+mn-lt"/>
              </a:rPr>
              <a:t>clientID</a:t>
            </a:r>
            <a:r>
              <a:rPr lang="en-US" baseline="-25000">
                <a:ea typeface="+mn-lt"/>
                <a:cs typeface="+mn-lt"/>
              </a:rPr>
              <a:t>=</a:t>
            </a:r>
            <a:r>
              <a:rPr lang="en-US" baseline="-25000" err="1">
                <a:ea typeface="+mn-lt"/>
                <a:cs typeface="+mn-lt"/>
              </a:rPr>
              <a:t>patientinformation_id</a:t>
            </a:r>
            <a:endParaRPr lang="en-US" err="1">
              <a:ea typeface="+mn-lt"/>
              <a:cs typeface="+mn-lt"/>
            </a:endParaRPr>
          </a:p>
          <a:p>
            <a:r>
              <a:rPr lang="en-US">
                <a:ea typeface="+mn-lt"/>
                <a:cs typeface="+mn-lt"/>
              </a:rPr>
              <a:t>PATIENTINFORMATION)  </a:t>
            </a:r>
            <a:endParaRPr lang="en-US">
              <a:cs typeface="Calibri" panose="020F0502020204030204"/>
            </a:endParaRPr>
          </a:p>
        </p:txBody>
      </p:sp>
      <p:sp>
        <p:nvSpPr>
          <p:cNvPr id="8" name="TextBox 7">
            <a:extLst>
              <a:ext uri="{FF2B5EF4-FFF2-40B4-BE49-F238E27FC236}">
                <a16:creationId xmlns:a16="http://schemas.microsoft.com/office/drawing/2014/main" id="{CDAF099E-CB6C-4F01-9F77-583D345B3584}"/>
              </a:ext>
            </a:extLst>
          </p:cNvPr>
          <p:cNvSpPr txBox="1"/>
          <p:nvPr/>
        </p:nvSpPr>
        <p:spPr>
          <a:xfrm>
            <a:off x="4867275" y="33432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pic>
        <p:nvPicPr>
          <p:cNvPr id="9" name="Picture 9" descr="Table&#10;&#10;Description automatically generated">
            <a:extLst>
              <a:ext uri="{FF2B5EF4-FFF2-40B4-BE49-F238E27FC236}">
                <a16:creationId xmlns:a16="http://schemas.microsoft.com/office/drawing/2014/main" id="{2728F293-FC76-424F-91A1-C00367CEDA83}"/>
              </a:ext>
            </a:extLst>
          </p:cNvPr>
          <p:cNvPicPr>
            <a:picLocks noChangeAspect="1"/>
          </p:cNvPicPr>
          <p:nvPr/>
        </p:nvPicPr>
        <p:blipFill>
          <a:blip r:embed="rId3"/>
          <a:stretch>
            <a:fillRect/>
          </a:stretch>
        </p:blipFill>
        <p:spPr>
          <a:xfrm>
            <a:off x="6030686" y="3474982"/>
            <a:ext cx="4731657" cy="2491579"/>
          </a:xfrm>
          <a:prstGeom prst="rect">
            <a:avLst/>
          </a:prstGeom>
        </p:spPr>
      </p:pic>
    </p:spTree>
    <p:extLst>
      <p:ext uri="{BB962C8B-B14F-4D97-AF65-F5344CB8AC3E}">
        <p14:creationId xmlns:p14="http://schemas.microsoft.com/office/powerpoint/2010/main" val="88717079"/>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83F0E1-493C-495B-AF4D-C224212A1002}"/>
              </a:ext>
            </a:extLst>
          </p:cNvPr>
          <p:cNvSpPr>
            <a:spLocks noGrp="1"/>
          </p:cNvSpPr>
          <p:nvPr>
            <p:ph type="title"/>
          </p:nvPr>
        </p:nvSpPr>
        <p:spPr>
          <a:xfrm>
            <a:off x="838200" y="585216"/>
            <a:ext cx="10515600" cy="1325563"/>
          </a:xfrm>
        </p:spPr>
        <p:txBody>
          <a:bodyPr>
            <a:normAutofit/>
          </a:bodyPr>
          <a:lstStyle/>
          <a:p>
            <a:r>
              <a:rPr lang="en-US">
                <a:solidFill>
                  <a:srgbClr val="FFFFFF"/>
                </a:solidFill>
                <a:cs typeface="Calibri Light"/>
              </a:rPr>
              <a:t>Example Queries</a:t>
            </a:r>
            <a:br>
              <a:rPr lang="en-US">
                <a:solidFill>
                  <a:srgbClr val="FFFFFF"/>
                </a:solidFill>
                <a:cs typeface="Calibri Light"/>
              </a:rPr>
            </a:br>
            <a:r>
              <a:rPr lang="en-US" sz="2800">
                <a:solidFill>
                  <a:srgbClr val="FFFFFF"/>
                </a:solidFill>
                <a:cs typeface="Calibri Light"/>
              </a:rPr>
              <a:t>Aggregate patients by zip code</a:t>
            </a:r>
          </a:p>
        </p:txBody>
      </p:sp>
      <p:pic>
        <p:nvPicPr>
          <p:cNvPr id="9" name="Picture 9" descr="Table&#10;&#10;Description automatically generated">
            <a:extLst>
              <a:ext uri="{FF2B5EF4-FFF2-40B4-BE49-F238E27FC236}">
                <a16:creationId xmlns:a16="http://schemas.microsoft.com/office/drawing/2014/main" id="{1BD1D6C0-94C4-4902-A40F-600B1B77FBE2}"/>
              </a:ext>
            </a:extLst>
          </p:cNvPr>
          <p:cNvPicPr>
            <a:picLocks noGrp="1" noChangeAspect="1"/>
          </p:cNvPicPr>
          <p:nvPr>
            <p:ph idx="1"/>
          </p:nvPr>
        </p:nvPicPr>
        <p:blipFill>
          <a:blip r:embed="rId2"/>
          <a:stretch>
            <a:fillRect/>
          </a:stretch>
        </p:blipFill>
        <p:spPr>
          <a:xfrm>
            <a:off x="6951762" y="2648628"/>
            <a:ext cx="3803904" cy="3309396"/>
          </a:xfrm>
        </p:spPr>
      </p:pic>
      <p:sp>
        <p:nvSpPr>
          <p:cNvPr id="5" name="TextBox 4">
            <a:extLst>
              <a:ext uri="{FF2B5EF4-FFF2-40B4-BE49-F238E27FC236}">
                <a16:creationId xmlns:a16="http://schemas.microsoft.com/office/drawing/2014/main" id="{D66F7D7A-A414-48E7-A96F-477B143EB860}"/>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4" name="TextBox 3">
            <a:extLst>
              <a:ext uri="{FF2B5EF4-FFF2-40B4-BE49-F238E27FC236}">
                <a16:creationId xmlns:a16="http://schemas.microsoft.com/office/drawing/2014/main" id="{AB4E3E56-36AB-43F9-9F9F-98017F7D194F}"/>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pic>
        <p:nvPicPr>
          <p:cNvPr id="8" name="Picture 8" descr="Graphical user interface, text, application&#10;&#10;Description automatically generated">
            <a:extLst>
              <a:ext uri="{FF2B5EF4-FFF2-40B4-BE49-F238E27FC236}">
                <a16:creationId xmlns:a16="http://schemas.microsoft.com/office/drawing/2014/main" id="{2AD464F1-4DED-426E-B659-6248B4F7B5C0}"/>
              </a:ext>
            </a:extLst>
          </p:cNvPr>
          <p:cNvPicPr>
            <a:picLocks noChangeAspect="1"/>
          </p:cNvPicPr>
          <p:nvPr/>
        </p:nvPicPr>
        <p:blipFill>
          <a:blip r:embed="rId3"/>
          <a:stretch>
            <a:fillRect/>
          </a:stretch>
        </p:blipFill>
        <p:spPr>
          <a:xfrm>
            <a:off x="1248229" y="3670102"/>
            <a:ext cx="4368799" cy="1825569"/>
          </a:xfrm>
          <a:prstGeom prst="rect">
            <a:avLst/>
          </a:prstGeom>
        </p:spPr>
      </p:pic>
      <p:sp>
        <p:nvSpPr>
          <p:cNvPr id="7" name="TextBox 6">
            <a:extLst>
              <a:ext uri="{FF2B5EF4-FFF2-40B4-BE49-F238E27FC236}">
                <a16:creationId xmlns:a16="http://schemas.microsoft.com/office/drawing/2014/main" id="{242716A4-011D-4D3A-A813-720C1C11ADD7}"/>
              </a:ext>
            </a:extLst>
          </p:cNvPr>
          <p:cNvSpPr txBox="1"/>
          <p:nvPr/>
        </p:nvSpPr>
        <p:spPr>
          <a:xfrm>
            <a:off x="1378858" y="2648858"/>
            <a:ext cx="36576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aseline="-25000">
                <a:ea typeface="+mn-lt"/>
                <a:cs typeface="+mn-lt"/>
              </a:rPr>
              <a:t>Zip</a:t>
            </a:r>
            <a:r>
              <a:rPr lang="en-US" sz="2800">
                <a:ea typeface="+mn-lt"/>
                <a:cs typeface="+mn-lt"/>
              </a:rPr>
              <a:t> 𝔉</a:t>
            </a:r>
            <a:r>
              <a:rPr lang="en-US" sz="2800" baseline="-25000">
                <a:ea typeface="+mn-lt"/>
                <a:cs typeface="+mn-lt"/>
              </a:rPr>
              <a:t> COUNT</a:t>
            </a:r>
            <a:r>
              <a:rPr lang="en-US" sz="2800">
                <a:ea typeface="+mn-lt"/>
                <a:cs typeface="+mn-lt"/>
              </a:rPr>
              <a:t> </a:t>
            </a:r>
            <a:r>
              <a:rPr lang="en-US" sz="2800" baseline="-25000">
                <a:ea typeface="+mn-lt"/>
                <a:cs typeface="+mn-lt"/>
              </a:rPr>
              <a:t>ClientID</a:t>
            </a:r>
            <a:r>
              <a:rPr lang="en-US" sz="2800">
                <a:ea typeface="+mn-lt"/>
                <a:cs typeface="+mn-lt"/>
              </a:rPr>
              <a:t> CLIENT</a:t>
            </a:r>
            <a:endParaRPr lang="en-US" sz="2800"/>
          </a:p>
        </p:txBody>
      </p:sp>
    </p:spTree>
    <p:extLst>
      <p:ext uri="{BB962C8B-B14F-4D97-AF65-F5344CB8AC3E}">
        <p14:creationId xmlns:p14="http://schemas.microsoft.com/office/powerpoint/2010/main" val="2367955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A5B4D-8E56-4CDC-9323-FAB9D64EBE2E}"/>
              </a:ext>
            </a:extLst>
          </p:cNvPr>
          <p:cNvSpPr>
            <a:spLocks noGrp="1"/>
          </p:cNvSpPr>
          <p:nvPr>
            <p:ph type="title"/>
          </p:nvPr>
        </p:nvSpPr>
        <p:spPr>
          <a:xfrm>
            <a:off x="648928" y="338328"/>
            <a:ext cx="3685032" cy="1608328"/>
          </a:xfrm>
        </p:spPr>
        <p:txBody>
          <a:bodyPr>
            <a:normAutofit/>
          </a:bodyPr>
          <a:lstStyle/>
          <a:p>
            <a:r>
              <a:rPr lang="en-US" sz="2800">
                <a:cs typeface="Calibri Light"/>
              </a:rPr>
              <a:t>Example Queries</a:t>
            </a:r>
            <a:br>
              <a:rPr lang="en-US" sz="2500">
                <a:cs typeface="Calibri Light"/>
              </a:rPr>
            </a:br>
            <a:r>
              <a:rPr lang="en-US" sz="2000">
                <a:cs typeface="Calibri Light"/>
              </a:rPr>
              <a:t>Show list of medications that each patient is prescribed</a:t>
            </a:r>
          </a:p>
        </p:txBody>
      </p:sp>
      <p:sp>
        <p:nvSpPr>
          <p:cNvPr id="3" name="Content Placeholder 2">
            <a:extLst>
              <a:ext uri="{FF2B5EF4-FFF2-40B4-BE49-F238E27FC236}">
                <a16:creationId xmlns:a16="http://schemas.microsoft.com/office/drawing/2014/main" id="{51271F11-EC9F-43B2-9D29-D0C5298886C8}"/>
              </a:ext>
            </a:extLst>
          </p:cNvPr>
          <p:cNvSpPr>
            <a:spLocks noGrp="1"/>
          </p:cNvSpPr>
          <p:nvPr>
            <p:ph idx="1"/>
          </p:nvPr>
        </p:nvSpPr>
        <p:spPr>
          <a:xfrm>
            <a:off x="4864100" y="338328"/>
            <a:ext cx="6675627" cy="1605083"/>
          </a:xfrm>
        </p:spPr>
        <p:txBody>
          <a:bodyPr vert="horz" lIns="91440" tIns="45720" rIns="91440" bIns="45720" rtlCol="0" anchor="ctr">
            <a:normAutofit/>
          </a:bodyPr>
          <a:lstStyle/>
          <a:p>
            <a:endParaRPr lang="en-US" sz="2000">
              <a:cs typeface="Calibri"/>
            </a:endParaRPr>
          </a:p>
          <a:p>
            <a:endParaRPr lang="en-US" sz="2000">
              <a:ea typeface="+mn-lt"/>
              <a:cs typeface="+mn-lt"/>
            </a:endParaRPr>
          </a:p>
          <a:p>
            <a:endParaRPr lang="en-US" sz="2000">
              <a:ea typeface="+mn-lt"/>
              <a:cs typeface="+mn-lt"/>
            </a:endParaRPr>
          </a:p>
          <a:p>
            <a:endParaRPr lang="en-US" sz="2000">
              <a:ea typeface="+mn-lt"/>
              <a:cs typeface="+mn-lt"/>
            </a:endParaRPr>
          </a:p>
          <a:p>
            <a:pPr marL="0" indent="0">
              <a:buNone/>
            </a:pPr>
            <a:endParaRPr lang="en-US" sz="2000">
              <a:ea typeface="+mn-lt"/>
              <a:cs typeface="+mn-lt"/>
            </a:endParaRPr>
          </a:p>
          <a:p>
            <a:pPr marL="0" indent="0">
              <a:buNone/>
            </a:pPr>
            <a:endParaRPr lang="en-US" sz="2000">
              <a:ea typeface="+mn-lt"/>
              <a:cs typeface="+mn-lt"/>
            </a:endParaRPr>
          </a:p>
          <a:p>
            <a:pPr marL="0" indent="0">
              <a:buNone/>
            </a:pPr>
            <a:endParaRPr lang="en-US" sz="2000">
              <a:ea typeface="+mn-lt"/>
              <a:cs typeface="+mn-lt"/>
            </a:endParaRPr>
          </a:p>
          <a:p>
            <a:pPr marL="0" indent="0">
              <a:buNone/>
            </a:pPr>
            <a:endParaRPr lang="en-US" sz="2000">
              <a:ea typeface="+mn-lt"/>
              <a:cs typeface="+mn-lt"/>
            </a:endParaRPr>
          </a:p>
          <a:p>
            <a:pPr marL="0" indent="0">
              <a:buNone/>
            </a:pPr>
            <a:endParaRPr lang="en-US" sz="2000">
              <a:cs typeface="Calibri"/>
            </a:endParaRPr>
          </a:p>
        </p:txBody>
      </p:sp>
      <p:sp>
        <p:nvSpPr>
          <p:cNvPr id="27" name="Rectangle 26">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ounded Rectangle 26">
            <a:extLst>
              <a:ext uri="{FF2B5EF4-FFF2-40B4-BE49-F238E27FC236}">
                <a16:creationId xmlns:a16="http://schemas.microsoft.com/office/drawing/2014/main" id="{1B10F861-B8F1-49C7-BD58-EAB20CEE7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7" descr="Table&#10;&#10;Description automatically generated">
            <a:extLst>
              <a:ext uri="{FF2B5EF4-FFF2-40B4-BE49-F238E27FC236}">
                <a16:creationId xmlns:a16="http://schemas.microsoft.com/office/drawing/2014/main" id="{6B40D1EA-80EF-4E90-9EC4-251365D0A8DE}"/>
              </a:ext>
            </a:extLst>
          </p:cNvPr>
          <p:cNvPicPr>
            <a:picLocks noChangeAspect="1"/>
          </p:cNvPicPr>
          <p:nvPr/>
        </p:nvPicPr>
        <p:blipFill>
          <a:blip r:embed="rId2"/>
          <a:stretch>
            <a:fillRect/>
          </a:stretch>
        </p:blipFill>
        <p:spPr>
          <a:xfrm>
            <a:off x="721009" y="2862779"/>
            <a:ext cx="4974336" cy="2673704"/>
          </a:xfrm>
          <a:prstGeom prst="rect">
            <a:avLst/>
          </a:prstGeom>
        </p:spPr>
      </p:pic>
      <p:sp>
        <p:nvSpPr>
          <p:cNvPr id="31" name="Rounded Rectangle 16">
            <a:extLst>
              <a:ext uri="{FF2B5EF4-FFF2-40B4-BE49-F238E27FC236}">
                <a16:creationId xmlns:a16="http://schemas.microsoft.com/office/drawing/2014/main" id="{61F6E425-22AB-4DA2-8FAC-58ADB58E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Graphical user interface, text, application&#10;&#10;Description automatically generated">
            <a:extLst>
              <a:ext uri="{FF2B5EF4-FFF2-40B4-BE49-F238E27FC236}">
                <a16:creationId xmlns:a16="http://schemas.microsoft.com/office/drawing/2014/main" id="{E6C830E1-6748-4758-AC5B-8D6B9400815B}"/>
              </a:ext>
            </a:extLst>
          </p:cNvPr>
          <p:cNvPicPr>
            <a:picLocks noChangeAspect="1"/>
          </p:cNvPicPr>
          <p:nvPr/>
        </p:nvPicPr>
        <p:blipFill>
          <a:blip r:embed="rId3"/>
          <a:stretch>
            <a:fillRect/>
          </a:stretch>
        </p:blipFill>
        <p:spPr>
          <a:xfrm>
            <a:off x="6576484" y="3611077"/>
            <a:ext cx="4974336" cy="1554480"/>
          </a:xfrm>
          <a:prstGeom prst="rect">
            <a:avLst/>
          </a:prstGeom>
        </p:spPr>
      </p:pic>
      <p:sp>
        <p:nvSpPr>
          <p:cNvPr id="5" name="TextBox 4">
            <a:extLst>
              <a:ext uri="{FF2B5EF4-FFF2-40B4-BE49-F238E27FC236}">
                <a16:creationId xmlns:a16="http://schemas.microsoft.com/office/drawing/2014/main" id="{7201886A-DE38-4DB8-A290-13FDDC96652C}"/>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4" name="TextBox 3">
            <a:extLst>
              <a:ext uri="{FF2B5EF4-FFF2-40B4-BE49-F238E27FC236}">
                <a16:creationId xmlns:a16="http://schemas.microsoft.com/office/drawing/2014/main" id="{DDD8AFDF-5C92-4994-9E60-9A1A8AD918A6}"/>
              </a:ext>
            </a:extLst>
          </p:cNvPr>
          <p:cNvSpPr txBox="1"/>
          <p:nvPr/>
        </p:nvSpPr>
        <p:spPr>
          <a:xfrm>
            <a:off x="5479143" y="682673"/>
            <a:ext cx="591732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a:ea typeface="+mn-lt"/>
                <a:cs typeface="+mn-lt"/>
              </a:rPr>
              <a:t>π ClientID, </a:t>
            </a:r>
            <a:r>
              <a:rPr lang="en-US" err="1">
                <a:ea typeface="+mn-lt"/>
                <a:cs typeface="+mn-lt"/>
              </a:rPr>
              <a:t>Last_Name</a:t>
            </a:r>
            <a:r>
              <a:rPr lang="en-US">
                <a:ea typeface="+mn-lt"/>
                <a:cs typeface="+mn-lt"/>
              </a:rPr>
              <a:t>, </a:t>
            </a:r>
            <a:r>
              <a:rPr lang="en-US" err="1">
                <a:ea typeface="+mn-lt"/>
                <a:cs typeface="+mn-lt"/>
              </a:rPr>
              <a:t>First_Name</a:t>
            </a:r>
            <a:r>
              <a:rPr lang="en-US">
                <a:ea typeface="+mn-lt"/>
                <a:cs typeface="+mn-lt"/>
              </a:rPr>
              <a:t>, Name, drugID (PATIENTINFORMATION⋈</a:t>
            </a:r>
            <a:r>
              <a:rPr lang="en-US" baseline="-25000">
                <a:ea typeface="+mn-lt"/>
                <a:cs typeface="+mn-lt"/>
              </a:rPr>
              <a:t> clientID=patientinformation_id</a:t>
            </a:r>
            <a:r>
              <a:rPr lang="en-US">
                <a:ea typeface="+mn-lt"/>
                <a:cs typeface="+mn-lt"/>
              </a:rPr>
              <a:t>(π ClientID, </a:t>
            </a:r>
            <a:r>
              <a:rPr lang="en-US" err="1">
                <a:ea typeface="+mn-lt"/>
                <a:cs typeface="+mn-lt"/>
              </a:rPr>
              <a:t>drugID</a:t>
            </a:r>
            <a:r>
              <a:rPr lang="en-US">
                <a:ea typeface="+mn-lt"/>
                <a:cs typeface="+mn-lt"/>
              </a:rPr>
              <a:t>, Name(</a:t>
            </a:r>
            <a:r>
              <a:rPr lang="en-US" err="1">
                <a:ea typeface="+mn-lt"/>
                <a:cs typeface="+mn-lt"/>
              </a:rPr>
              <a:t>CLIENT⋈</a:t>
            </a:r>
            <a:r>
              <a:rPr lang="en-US" baseline="-25000" err="1">
                <a:ea typeface="+mn-lt"/>
                <a:cs typeface="+mn-lt"/>
              </a:rPr>
              <a:t>drugID</a:t>
            </a:r>
            <a:r>
              <a:rPr lang="en-US" baseline="-25000">
                <a:ea typeface="+mn-lt"/>
                <a:cs typeface="+mn-lt"/>
              </a:rPr>
              <a:t>=</a:t>
            </a:r>
            <a:r>
              <a:rPr lang="en-US" baseline="-25000" err="1">
                <a:ea typeface="+mn-lt"/>
                <a:cs typeface="+mn-lt"/>
              </a:rPr>
              <a:t>drugID</a:t>
            </a:r>
            <a:r>
              <a:rPr lang="en-US">
                <a:ea typeface="+mn-lt"/>
                <a:cs typeface="+mn-lt"/>
              </a:rPr>
              <a:t> MEDICINE))) </a:t>
            </a:r>
            <a:endParaRPr lang="en-US"/>
          </a:p>
        </p:txBody>
      </p:sp>
    </p:spTree>
    <p:extLst>
      <p:ext uri="{BB962C8B-B14F-4D97-AF65-F5344CB8AC3E}">
        <p14:creationId xmlns:p14="http://schemas.microsoft.com/office/powerpoint/2010/main" val="2640294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5990"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A3A85A-5380-499C-BACF-86F1AAE74ABA}"/>
              </a:ext>
            </a:extLst>
          </p:cNvPr>
          <p:cNvSpPr>
            <a:spLocks noGrp="1"/>
          </p:cNvSpPr>
          <p:nvPr>
            <p:ph type="title"/>
          </p:nvPr>
        </p:nvSpPr>
        <p:spPr>
          <a:xfrm>
            <a:off x="1155557" y="649674"/>
            <a:ext cx="4284420" cy="1687143"/>
          </a:xfrm>
        </p:spPr>
        <p:txBody>
          <a:bodyPr anchor="t">
            <a:normAutofit fontScale="90000"/>
          </a:bodyPr>
          <a:lstStyle/>
          <a:p>
            <a:r>
              <a:rPr lang="en-US">
                <a:solidFill>
                  <a:schemeClr val="bg1"/>
                </a:solidFill>
                <a:cs typeface="Calibri Light"/>
              </a:rPr>
              <a:t>Example Queries</a:t>
            </a:r>
            <a:br>
              <a:rPr lang="en-US">
                <a:solidFill>
                  <a:schemeClr val="bg1"/>
                </a:solidFill>
                <a:cs typeface="Calibri Light"/>
              </a:rPr>
            </a:br>
            <a:r>
              <a:rPr lang="en-US" sz="2800">
                <a:solidFill>
                  <a:schemeClr val="bg1"/>
                </a:solidFill>
                <a:cs typeface="Calibri Light"/>
              </a:rPr>
              <a:t>Aggregate the number of patients prescribed a certain medication</a:t>
            </a:r>
          </a:p>
        </p:txBody>
      </p:sp>
      <p:sp>
        <p:nvSpPr>
          <p:cNvPr id="11" name="Rectangle 10">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4650" y="642750"/>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93C6897-5BDB-4302-9B10-118094556A3F}"/>
              </a:ext>
            </a:extLst>
          </p:cNvPr>
          <p:cNvSpPr>
            <a:spLocks noGrp="1"/>
          </p:cNvSpPr>
          <p:nvPr>
            <p:ph idx="1"/>
          </p:nvPr>
        </p:nvSpPr>
        <p:spPr>
          <a:xfrm>
            <a:off x="6737508" y="849338"/>
            <a:ext cx="4452955" cy="718223"/>
          </a:xfrm>
        </p:spPr>
        <p:txBody>
          <a:bodyPr vert="horz" lIns="91440" tIns="45720" rIns="91440" bIns="45720" rtlCol="0" anchor="t">
            <a:normAutofit/>
          </a:bodyPr>
          <a:lstStyle/>
          <a:p>
            <a:r>
              <a:rPr lang="en-US" sz="2400" baseline="-25000">
                <a:ea typeface="+mn-lt"/>
                <a:cs typeface="+mn-lt"/>
              </a:rPr>
              <a:t>DrugID</a:t>
            </a:r>
            <a:r>
              <a:rPr lang="en-US" sz="2400">
                <a:ea typeface="+mn-lt"/>
                <a:cs typeface="+mn-lt"/>
              </a:rPr>
              <a:t> 𝔉 COUNT </a:t>
            </a:r>
            <a:r>
              <a:rPr lang="en-US" sz="2400" baseline="-25000">
                <a:ea typeface="+mn-lt"/>
                <a:cs typeface="+mn-lt"/>
              </a:rPr>
              <a:t>ClientID</a:t>
            </a:r>
            <a:r>
              <a:rPr lang="en-US" sz="2400">
                <a:ea typeface="+mn-lt"/>
                <a:cs typeface="+mn-lt"/>
              </a:rPr>
              <a:t> CLIENT </a:t>
            </a:r>
            <a:endParaRPr lang="en-US" sz="2400">
              <a:cs typeface="Calibri"/>
            </a:endParaRPr>
          </a:p>
          <a:p>
            <a:endParaRPr lang="en-US" sz="1600">
              <a:ea typeface="+mn-lt"/>
              <a:cs typeface="+mn-lt"/>
            </a:endParaRPr>
          </a:p>
        </p:txBody>
      </p:sp>
      <p:sp>
        <p:nvSpPr>
          <p:cNvPr id="5" name="TextBox 4">
            <a:extLst>
              <a:ext uri="{FF2B5EF4-FFF2-40B4-BE49-F238E27FC236}">
                <a16:creationId xmlns:a16="http://schemas.microsoft.com/office/drawing/2014/main" id="{A3AA7D49-E41A-41AB-BAB8-CEE286E1EECD}"/>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pic>
        <p:nvPicPr>
          <p:cNvPr id="6" name="Picture 6" descr="Graphical user interface, text, application&#10;&#10;Description automatically generated">
            <a:extLst>
              <a:ext uri="{FF2B5EF4-FFF2-40B4-BE49-F238E27FC236}">
                <a16:creationId xmlns:a16="http://schemas.microsoft.com/office/drawing/2014/main" id="{2424FCAF-913B-4512-B689-C82ABF74820D}"/>
              </a:ext>
            </a:extLst>
          </p:cNvPr>
          <p:cNvPicPr>
            <a:picLocks noChangeAspect="1"/>
          </p:cNvPicPr>
          <p:nvPr/>
        </p:nvPicPr>
        <p:blipFill>
          <a:blip r:embed="rId2"/>
          <a:stretch>
            <a:fillRect/>
          </a:stretch>
        </p:blipFill>
        <p:spPr>
          <a:xfrm>
            <a:off x="703943" y="3199005"/>
            <a:ext cx="5021943" cy="1896906"/>
          </a:xfrm>
          <a:prstGeom prst="rect">
            <a:avLst/>
          </a:prstGeom>
        </p:spPr>
      </p:pic>
      <p:sp>
        <p:nvSpPr>
          <p:cNvPr id="4" name="TextBox 3">
            <a:extLst>
              <a:ext uri="{FF2B5EF4-FFF2-40B4-BE49-F238E27FC236}">
                <a16:creationId xmlns:a16="http://schemas.microsoft.com/office/drawing/2014/main" id="{2ACBA38B-021E-44E4-A082-9CC06C5F7124}"/>
              </a:ext>
            </a:extLst>
          </p:cNvPr>
          <p:cNvSpPr txBox="1"/>
          <p:nvPr/>
        </p:nvSpPr>
        <p:spPr>
          <a:xfrm>
            <a:off x="7366000" y="338908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pic>
        <p:nvPicPr>
          <p:cNvPr id="7" name="Picture 7" descr="Table&#10;&#10;Description automatically generated">
            <a:extLst>
              <a:ext uri="{FF2B5EF4-FFF2-40B4-BE49-F238E27FC236}">
                <a16:creationId xmlns:a16="http://schemas.microsoft.com/office/drawing/2014/main" id="{2000AD09-A60B-4C5C-906C-8055109B1CC6}"/>
              </a:ext>
            </a:extLst>
          </p:cNvPr>
          <p:cNvPicPr>
            <a:picLocks noChangeAspect="1"/>
          </p:cNvPicPr>
          <p:nvPr/>
        </p:nvPicPr>
        <p:blipFill>
          <a:blip r:embed="rId3"/>
          <a:stretch>
            <a:fillRect/>
          </a:stretch>
        </p:blipFill>
        <p:spPr>
          <a:xfrm>
            <a:off x="7582807" y="1972129"/>
            <a:ext cx="2628900" cy="3581400"/>
          </a:xfrm>
          <a:prstGeom prst="rect">
            <a:avLst/>
          </a:prstGeom>
        </p:spPr>
      </p:pic>
    </p:spTree>
    <p:extLst>
      <p:ext uri="{BB962C8B-B14F-4D97-AF65-F5344CB8AC3E}">
        <p14:creationId xmlns:p14="http://schemas.microsoft.com/office/powerpoint/2010/main" val="3413601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33" name="Rectangle 32">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81B4BA-C114-4B09-BB45-D93EDDF8C4BC}"/>
              </a:ext>
            </a:extLst>
          </p:cNvPr>
          <p:cNvSpPr>
            <a:spLocks noGrp="1"/>
          </p:cNvSpPr>
          <p:nvPr>
            <p:ph type="ctrTitle"/>
          </p:nvPr>
        </p:nvSpPr>
        <p:spPr>
          <a:xfrm>
            <a:off x="2880360" y="841248"/>
            <a:ext cx="6227064" cy="1234440"/>
          </a:xfrm>
        </p:spPr>
        <p:txBody>
          <a:bodyPr vert="horz" lIns="91440" tIns="45720" rIns="91440" bIns="45720" rtlCol="0" anchor="t">
            <a:normAutofit/>
          </a:bodyPr>
          <a:lstStyle/>
          <a:p>
            <a:pPr algn="l"/>
            <a:r>
              <a:rPr lang="en-US" sz="4000" kern="1200">
                <a:solidFill>
                  <a:schemeClr val="accent1"/>
                </a:solidFill>
                <a:latin typeface="+mj-lt"/>
                <a:ea typeface="+mj-ea"/>
                <a:cs typeface="+mj-cs"/>
              </a:rPr>
              <a:t>Future for the Database</a:t>
            </a:r>
          </a:p>
        </p:txBody>
      </p:sp>
      <p:sp>
        <p:nvSpPr>
          <p:cNvPr id="35" name="Isosceles Triangle 34">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Subtitle 2">
            <a:extLst>
              <a:ext uri="{FF2B5EF4-FFF2-40B4-BE49-F238E27FC236}">
                <a16:creationId xmlns:a16="http://schemas.microsoft.com/office/drawing/2014/main" id="{040865FD-7E9F-4F77-BEBE-B83EC369F6D2}"/>
              </a:ext>
            </a:extLst>
          </p:cNvPr>
          <p:cNvSpPr>
            <a:spLocks noGrp="1"/>
          </p:cNvSpPr>
          <p:nvPr>
            <p:ph type="subTitle" idx="1"/>
          </p:nvPr>
        </p:nvSpPr>
        <p:spPr>
          <a:xfrm>
            <a:off x="2880360" y="1654438"/>
            <a:ext cx="8742707" cy="4576342"/>
          </a:xfrm>
        </p:spPr>
        <p:txBody>
          <a:bodyPr vert="horz" lIns="91440" tIns="45720" rIns="91440" bIns="45720" rtlCol="0" anchor="t">
            <a:normAutofit fontScale="92500" lnSpcReduction="10000"/>
          </a:bodyPr>
          <a:lstStyle/>
          <a:p>
            <a:pPr indent="-228600" algn="l">
              <a:buFont typeface="Arial" panose="020B0604020202020204" pitchFamily="34" charset="0"/>
              <a:buChar char="•"/>
            </a:pPr>
            <a:r>
              <a:rPr lang="en-US" sz="2200"/>
              <a:t> Would allow staff to share/coordinate patient care with colleagues</a:t>
            </a:r>
          </a:p>
          <a:p>
            <a:pPr indent="-228600" algn="l">
              <a:buFont typeface="Arial" panose="020B0604020202020204" pitchFamily="34" charset="0"/>
              <a:buChar char="•"/>
            </a:pPr>
            <a:r>
              <a:rPr lang="en-US" sz="2200"/>
              <a:t> Would allow the patients to view their medical records and hospital stay schedule</a:t>
            </a:r>
          </a:p>
          <a:p>
            <a:pPr indent="-228600" algn="l">
              <a:buFont typeface="Arial" panose="020B0604020202020204" pitchFamily="34" charset="0"/>
              <a:buChar char="•"/>
            </a:pPr>
            <a:r>
              <a:rPr lang="en-US" sz="2200"/>
              <a:t> User can create, update and delete information about the patients in the database</a:t>
            </a:r>
          </a:p>
          <a:p>
            <a:pPr indent="-228600" algn="l">
              <a:buFont typeface="Arial" panose="020B0604020202020204" pitchFamily="34" charset="0"/>
              <a:buChar char="•"/>
            </a:pPr>
            <a:r>
              <a:rPr lang="en-US" sz="2200"/>
              <a:t> New staff information can also be inserted in the database</a:t>
            </a:r>
          </a:p>
          <a:p>
            <a:pPr indent="-228600" algn="l">
              <a:buFont typeface="Arial" panose="020B0604020202020204" pitchFamily="34" charset="0"/>
              <a:buChar char="•"/>
            </a:pPr>
            <a:r>
              <a:rPr lang="en-US" sz="2200">
                <a:cs typeface="Calibri"/>
              </a:rPr>
              <a:t> More stored procedures can be added depending on database user's demands</a:t>
            </a:r>
          </a:p>
          <a:p>
            <a:pPr indent="-228600" algn="l">
              <a:buFont typeface="Arial" panose="020B0604020202020204" pitchFamily="34" charset="0"/>
              <a:buChar char="•"/>
            </a:pPr>
            <a:r>
              <a:rPr lang="en-US" sz="2200">
                <a:ea typeface="+mn-lt"/>
                <a:cs typeface="+mn-lt"/>
              </a:rPr>
              <a:t>New views added for different triage staff</a:t>
            </a:r>
          </a:p>
          <a:p>
            <a:pPr indent="-228600" algn="l">
              <a:buFont typeface="Arial" panose="020B0604020202020204" pitchFamily="34" charset="0"/>
              <a:buChar char="•"/>
            </a:pPr>
            <a:r>
              <a:rPr lang="en-US" sz="2200">
                <a:ea typeface="+mn-lt"/>
                <a:cs typeface="+mn-lt"/>
              </a:rPr>
              <a:t>Add triggers to test constraints</a:t>
            </a:r>
          </a:p>
          <a:p>
            <a:pPr indent="-228600" algn="l">
              <a:buFont typeface="Arial" panose="020B0604020202020204" pitchFamily="34" charset="0"/>
              <a:buChar char="•"/>
            </a:pPr>
            <a:r>
              <a:rPr lang="en-US" sz="2200">
                <a:ea typeface="+mn-lt"/>
                <a:cs typeface="+mn-lt"/>
              </a:rPr>
              <a:t>Triggers to prevent unauthorized deletions</a:t>
            </a:r>
          </a:p>
          <a:p>
            <a:pPr indent="-228600" algn="l">
              <a:buFont typeface="Arial" panose="020B0604020202020204" pitchFamily="34" charset="0"/>
              <a:buChar char="•"/>
            </a:pPr>
            <a:r>
              <a:rPr lang="en-US" sz="2200">
                <a:ea typeface="+mn-lt"/>
                <a:cs typeface="+mn-lt"/>
              </a:rPr>
              <a:t>Add treatments, diagnosis, conditions etc.</a:t>
            </a:r>
          </a:p>
          <a:p>
            <a:pPr indent="-228600" algn="l">
              <a:buFont typeface="Arial" panose="020B0604020202020204" pitchFamily="34" charset="0"/>
              <a:buChar char="•"/>
            </a:pPr>
            <a:r>
              <a:rPr lang="en-US" sz="2200">
                <a:ea typeface="+mn-lt"/>
                <a:cs typeface="+mn-lt"/>
              </a:rPr>
              <a:t>More stored procedure (updates, inserts, and drops for specific records and attributes) and views (DBA, analyst, developer etc.)</a:t>
            </a:r>
          </a:p>
          <a:p>
            <a:pPr indent="-228600" algn="l">
              <a:buFont typeface="Arial" panose="020B0604020202020204" pitchFamily="34" charset="0"/>
              <a:buChar char="•"/>
            </a:pPr>
            <a:endParaRPr lang="en-US" sz="2200">
              <a:ea typeface="+mn-lt"/>
              <a:cs typeface="+mn-lt"/>
            </a:endParaRPr>
          </a:p>
          <a:p>
            <a:pPr indent="-228600" algn="l">
              <a:buFont typeface="Arial" panose="020B0604020202020204" pitchFamily="34" charset="0"/>
              <a:buChar char="•"/>
            </a:pPr>
            <a:endParaRPr lang="en-US" sz="2200">
              <a:ea typeface="+mn-lt"/>
              <a:cs typeface="+mn-lt"/>
            </a:endParaRPr>
          </a:p>
          <a:p>
            <a:pPr algn="l">
              <a:buFont typeface="Symbol" panose="020B0604020202020204" pitchFamily="34" charset="0"/>
              <a:buChar char="•"/>
            </a:pPr>
            <a:endParaRPr lang="en-US" sz="2200" baseline="30000">
              <a:ea typeface="+mn-lt"/>
              <a:cs typeface="+mn-lt"/>
            </a:endParaRPr>
          </a:p>
          <a:p>
            <a:pPr algn="l"/>
            <a:endParaRPr lang="en-US" sz="2200" baseline="30000">
              <a:ea typeface="+mn-lt"/>
              <a:cs typeface="+mn-lt"/>
            </a:endParaRPr>
          </a:p>
          <a:p>
            <a:pPr indent="-228600" algn="l">
              <a:buFont typeface="Arial" panose="020B0604020202020204" pitchFamily="34" charset="0"/>
              <a:buChar char="•"/>
            </a:pPr>
            <a:endParaRPr lang="en-US" sz="2200">
              <a:ea typeface="+mn-lt"/>
              <a:cs typeface="+mn-lt"/>
            </a:endParaRPr>
          </a:p>
          <a:p>
            <a:pPr indent="-228600" algn="l">
              <a:buFont typeface="Arial" panose="020B0604020202020204" pitchFamily="34" charset="0"/>
              <a:buChar char="•"/>
            </a:pPr>
            <a:endParaRPr lang="en-US" sz="2200">
              <a:cs typeface="Calibri"/>
            </a:endParaRPr>
          </a:p>
          <a:p>
            <a:pPr indent="-228600" algn="l">
              <a:buFont typeface="Arial" panose="020B0604020202020204" pitchFamily="34" charset="0"/>
              <a:buChar char="•"/>
            </a:pPr>
            <a:endParaRPr lang="en-US" sz="2200">
              <a:cs typeface="Calibri"/>
            </a:endParaRPr>
          </a:p>
          <a:p>
            <a:pPr marL="342900" indent="-228600" algn="l">
              <a:buFont typeface="Arial" panose="020B0604020202020204" pitchFamily="34" charset="0"/>
              <a:buChar char="•"/>
            </a:pPr>
            <a:endParaRPr lang="en-US" sz="2200">
              <a:cs typeface="Calibri"/>
            </a:endParaRPr>
          </a:p>
        </p:txBody>
      </p:sp>
    </p:spTree>
    <p:extLst>
      <p:ext uri="{BB962C8B-B14F-4D97-AF65-F5344CB8AC3E}">
        <p14:creationId xmlns:p14="http://schemas.microsoft.com/office/powerpoint/2010/main" val="11814305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E2EB1-77F5-408E-84F2-A53AA8E2D0EC}"/>
              </a:ext>
            </a:extLst>
          </p:cNvPr>
          <p:cNvSpPr>
            <a:spLocks noGrp="1"/>
          </p:cNvSpPr>
          <p:nvPr>
            <p:ph type="title"/>
          </p:nvPr>
        </p:nvSpPr>
        <p:spPr/>
        <p:txBody>
          <a:bodyPr/>
          <a:lstStyle/>
          <a:p>
            <a:r>
              <a:rPr lang="en-US">
                <a:cs typeface="Calibri Light"/>
              </a:rPr>
              <a:t>Deficiencies</a:t>
            </a:r>
            <a:endParaRPr lang="en-US"/>
          </a:p>
        </p:txBody>
      </p:sp>
      <p:sp>
        <p:nvSpPr>
          <p:cNvPr id="3" name="Content Placeholder 2">
            <a:extLst>
              <a:ext uri="{FF2B5EF4-FFF2-40B4-BE49-F238E27FC236}">
                <a16:creationId xmlns:a16="http://schemas.microsoft.com/office/drawing/2014/main" id="{172740FB-9668-4691-9029-BC51924E964F}"/>
              </a:ext>
            </a:extLst>
          </p:cNvPr>
          <p:cNvSpPr>
            <a:spLocks noGrp="1"/>
          </p:cNvSpPr>
          <p:nvPr>
            <p:ph idx="1"/>
          </p:nvPr>
        </p:nvSpPr>
        <p:spPr/>
        <p:txBody>
          <a:bodyPr vert="horz" lIns="91440" tIns="45720" rIns="91440" bIns="45720" rtlCol="0" anchor="t">
            <a:normAutofit lnSpcReduction="10000"/>
          </a:bodyPr>
          <a:lstStyle/>
          <a:p>
            <a:r>
              <a:rPr lang="en-US">
                <a:ea typeface="+mn-lt"/>
                <a:cs typeface="+mn-lt"/>
              </a:rPr>
              <a:t>No triggers – Possibly implemented in the future</a:t>
            </a:r>
          </a:p>
          <a:p>
            <a:r>
              <a:rPr lang="en-US">
                <a:ea typeface="+mn-lt"/>
                <a:cs typeface="+mn-lt"/>
              </a:rPr>
              <a:t>Lack of stored procedures for each table in the database that would take into account basic create, update, delete commands for all the tables</a:t>
            </a:r>
          </a:p>
          <a:p>
            <a:r>
              <a:rPr lang="en-US">
                <a:ea typeface="+mn-lt"/>
                <a:cs typeface="+mn-lt"/>
              </a:rPr>
              <a:t>PHP does not reflect different login views</a:t>
            </a:r>
          </a:p>
          <a:p>
            <a:r>
              <a:rPr lang="en-US">
                <a:ea typeface="+mn-lt"/>
                <a:cs typeface="+mn-lt"/>
              </a:rPr>
              <a:t>Interface is plain</a:t>
            </a:r>
          </a:p>
          <a:p>
            <a:r>
              <a:rPr lang="en-US">
                <a:ea typeface="+mn-lt"/>
                <a:cs typeface="+mn-lt"/>
              </a:rPr>
              <a:t>Due to lack of working experience in a real hospital setting, there may be some relevant information missing in the database. Hence, this database is not a correct representation of a real-world hospital database</a:t>
            </a:r>
          </a:p>
          <a:p>
            <a:endParaRPr lang="en-US">
              <a:cs typeface="Calibri"/>
            </a:endParaRPr>
          </a:p>
        </p:txBody>
      </p:sp>
    </p:spTree>
    <p:extLst>
      <p:ext uri="{BB962C8B-B14F-4D97-AF65-F5344CB8AC3E}">
        <p14:creationId xmlns:p14="http://schemas.microsoft.com/office/powerpoint/2010/main" val="1121183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9E3715-C5A5-4CE4-A24B-A6A0B8A3AAEC}"/>
              </a:ext>
            </a:extLst>
          </p:cNvPr>
          <p:cNvSpPr>
            <a:spLocks noGrp="1"/>
          </p:cNvSpPr>
          <p:nvPr>
            <p:ph type="title"/>
          </p:nvPr>
        </p:nvSpPr>
        <p:spPr>
          <a:xfrm>
            <a:off x="965199" y="851517"/>
            <a:ext cx="5130795" cy="1461778"/>
          </a:xfrm>
        </p:spPr>
        <p:txBody>
          <a:bodyPr>
            <a:normAutofit/>
          </a:bodyPr>
          <a:lstStyle/>
          <a:p>
            <a:r>
              <a:rPr lang="en-US" sz="4000">
                <a:cs typeface="Calibri Light"/>
              </a:rPr>
              <a:t>References</a:t>
            </a:r>
          </a:p>
        </p:txBody>
      </p:sp>
      <p:sp>
        <p:nvSpPr>
          <p:cNvPr id="3" name="Content Placeholder 2">
            <a:extLst>
              <a:ext uri="{FF2B5EF4-FFF2-40B4-BE49-F238E27FC236}">
                <a16:creationId xmlns:a16="http://schemas.microsoft.com/office/drawing/2014/main" id="{95499E67-6A4C-4BD1-B6C7-6A74D98BE803}"/>
              </a:ext>
            </a:extLst>
          </p:cNvPr>
          <p:cNvSpPr>
            <a:spLocks noGrp="1"/>
          </p:cNvSpPr>
          <p:nvPr>
            <p:ph idx="1"/>
          </p:nvPr>
        </p:nvSpPr>
        <p:spPr>
          <a:xfrm>
            <a:off x="965200" y="2470248"/>
            <a:ext cx="4048344" cy="3536236"/>
          </a:xfrm>
        </p:spPr>
        <p:txBody>
          <a:bodyPr vert="horz" lIns="91440" tIns="45720" rIns="91440" bIns="45720" rtlCol="0">
            <a:normAutofit/>
          </a:bodyPr>
          <a:lstStyle/>
          <a:p>
            <a:r>
              <a:rPr lang="en-US" sz="2400">
                <a:cs typeface="Calibri"/>
              </a:rPr>
              <a:t>Kendall Bingham, MS, UMKC School of Computing and Engineering</a:t>
            </a:r>
          </a:p>
          <a:p>
            <a:r>
              <a:rPr lang="en-US" sz="2400">
                <a:cs typeface="Calibri"/>
                <a:hlinkClick r:id="rId2"/>
              </a:rPr>
              <a:t>www.nap.edu</a:t>
            </a:r>
            <a:endParaRPr lang="en-US" sz="2400">
              <a:cs typeface="Calibri"/>
            </a:endParaRPr>
          </a:p>
          <a:p>
            <a:r>
              <a:rPr lang="en-US" sz="2400">
                <a:cs typeface="Calibri"/>
                <a:hlinkClick r:id="rId3"/>
              </a:rPr>
              <a:t>www.ama-assn.org</a:t>
            </a:r>
            <a:endParaRPr lang="en-US" sz="2400">
              <a:cs typeface="Calibri"/>
            </a:endParaRPr>
          </a:p>
          <a:p>
            <a:r>
              <a:rPr lang="en-US" sz="2400">
                <a:ea typeface="+mn-lt"/>
                <a:cs typeface="+mn-lt"/>
                <a:hlinkClick r:id="rId4"/>
              </a:rPr>
              <a:t>www.med.stanford.edu</a:t>
            </a:r>
            <a:endParaRPr lang="en-US" sz="2400">
              <a:ea typeface="+mn-lt"/>
              <a:cs typeface="+mn-lt"/>
            </a:endParaRPr>
          </a:p>
          <a:p>
            <a:r>
              <a:rPr lang="en" sz="2400">
                <a:ea typeface="+mn-lt"/>
                <a:cs typeface="+mn-lt"/>
              </a:rPr>
              <a:t>Fundamentals of Database Systems. Elmasri/Navath</a:t>
            </a:r>
            <a:endParaRPr lang="en-US" sz="2400">
              <a:cs typeface="Calibri"/>
            </a:endParaRPr>
          </a:p>
          <a:p>
            <a:endParaRPr lang="en-US" sz="2400">
              <a:cs typeface="Calibri"/>
            </a:endParaRPr>
          </a:p>
        </p:txBody>
      </p:sp>
      <p:sp>
        <p:nvSpPr>
          <p:cNvPr id="21" name="Freeform: Shape 20">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Books">
            <a:extLst>
              <a:ext uri="{FF2B5EF4-FFF2-40B4-BE49-F238E27FC236}">
                <a16:creationId xmlns:a16="http://schemas.microsoft.com/office/drawing/2014/main" id="{4426F59C-FBD3-4A24-A19F-B26168BD965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35330" y="2105470"/>
            <a:ext cx="3217333" cy="3217333"/>
          </a:xfrm>
          <a:prstGeom prst="rect">
            <a:avLst/>
          </a:prstGeom>
        </p:spPr>
      </p:pic>
    </p:spTree>
    <p:extLst>
      <p:ext uri="{BB962C8B-B14F-4D97-AF65-F5344CB8AC3E}">
        <p14:creationId xmlns:p14="http://schemas.microsoft.com/office/powerpoint/2010/main" val="1189866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2"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4"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5"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B77D9499-B527-4FBE-B651-5A0655496E68}"/>
              </a:ext>
            </a:extLst>
          </p:cNvPr>
          <p:cNvSpPr>
            <a:spLocks noGrp="1"/>
          </p:cNvSpPr>
          <p:nvPr>
            <p:ph type="title"/>
          </p:nvPr>
        </p:nvSpPr>
        <p:spPr>
          <a:xfrm>
            <a:off x="535020" y="685800"/>
            <a:ext cx="2780271" cy="5105400"/>
          </a:xfrm>
        </p:spPr>
        <p:txBody>
          <a:bodyPr>
            <a:normAutofit/>
          </a:bodyPr>
          <a:lstStyle/>
          <a:p>
            <a:r>
              <a:rPr lang="en-US" sz="4000">
                <a:solidFill>
                  <a:srgbClr val="FFFFFF"/>
                </a:solidFill>
                <a:cs typeface="Calibri Light"/>
              </a:rPr>
              <a:t>Overview</a:t>
            </a: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D11BF8E8-00E6-4B97-9B01-2AF7DA1F96D6}"/>
              </a:ext>
            </a:extLst>
          </p:cNvPr>
          <p:cNvGraphicFramePr>
            <a:graphicFrameLocks noGrp="1"/>
          </p:cNvGraphicFramePr>
          <p:nvPr>
            <p:ph idx="1"/>
            <p:extLst>
              <p:ext uri="{D42A27DB-BD31-4B8C-83A1-F6EECF244321}">
                <p14:modId xmlns:p14="http://schemas.microsoft.com/office/powerpoint/2010/main" val="1058300926"/>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a:extLst>
              <a:ext uri="{FF2B5EF4-FFF2-40B4-BE49-F238E27FC236}">
                <a16:creationId xmlns:a16="http://schemas.microsoft.com/office/drawing/2014/main" id="{9C4FC55D-EF13-47EA-872E-2875CA614A65}"/>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547331536"/>
      </p:ext>
    </p:extLst>
  </p:cSld>
  <p:clrMapOvr>
    <a:masterClrMapping/>
  </p:clrMapOvr>
  <mc:AlternateContent xmlns:mc="http://schemas.openxmlformats.org/markup-compatibility/2006">
    <mc:Choice xmlns:p14="http://schemas.microsoft.com/office/powerpoint/2010/main" Requires="p14">
      <p:transition spd="slow" p14:dur="2000" advTm="29218"/>
    </mc:Choice>
    <mc:Fallback>
      <p:transition spd="slow" advTm="292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E234CF4-802C-4AA1-B540-36C3B838C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D800584-727A-48CF-8223-244AD9717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67" y="-1"/>
            <a:ext cx="5038344"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5176B4-243C-49BF-937A-18F9CE257969}"/>
              </a:ext>
            </a:extLst>
          </p:cNvPr>
          <p:cNvSpPr>
            <a:spLocks noGrp="1"/>
          </p:cNvSpPr>
          <p:nvPr>
            <p:ph type="title"/>
          </p:nvPr>
        </p:nvSpPr>
        <p:spPr>
          <a:xfrm>
            <a:off x="1166650" y="1332952"/>
            <a:ext cx="3926898" cy="3921176"/>
          </a:xfrm>
        </p:spPr>
        <p:txBody>
          <a:bodyPr anchor="ctr">
            <a:normAutofit/>
          </a:bodyPr>
          <a:lstStyle/>
          <a:p>
            <a:r>
              <a:rPr lang="en-US" sz="5400">
                <a:cs typeface="Calibri Light"/>
              </a:rPr>
              <a:t>About the Hospital Project</a:t>
            </a:r>
            <a:endParaRPr lang="en-US" sz="5400"/>
          </a:p>
        </p:txBody>
      </p:sp>
      <p:grpSp>
        <p:nvGrpSpPr>
          <p:cNvPr id="27" name="Group 26">
            <a:extLst>
              <a:ext uri="{FF2B5EF4-FFF2-40B4-BE49-F238E27FC236}">
                <a16:creationId xmlns:a16="http://schemas.microsoft.com/office/drawing/2014/main" id="{B0CED441-B73B-4907-9AF2-614CEAC6A1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5422392" y="64008"/>
            <a:chExt cx="1178966" cy="232963"/>
          </a:xfrm>
        </p:grpSpPr>
        <p:sp>
          <p:nvSpPr>
            <p:cNvPr id="28" name="Rectangle 64">
              <a:extLst>
                <a:ext uri="{FF2B5EF4-FFF2-40B4-BE49-F238E27FC236}">
                  <a16:creationId xmlns:a16="http://schemas.microsoft.com/office/drawing/2014/main" id="{A03170C9-14E4-4D47-827E-51518FA9CA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757EFF12-1826-499E-94C2-AF4400A664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20CC511B-2DB0-4523-82ED-40CCC5C7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6CB93565-67D6-49DD-8D4E-4685AC81A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AE9D45A7-FFB3-4E69-A4EC-FAA3489B0E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A29467A6-0F59-4991-89B5-35408BD725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AA726CA1-9A94-4AF0-B9DD-3572C692A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EB03BD70-FD68-460B-A88B-005DAB5BED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C1040543-6AB1-4FE1-8946-59D0E7BB8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BEEF4851-38D3-48A2-B05D-269771626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4">
              <a:extLst>
                <a:ext uri="{FF2B5EF4-FFF2-40B4-BE49-F238E27FC236}">
                  <a16:creationId xmlns:a16="http://schemas.microsoft.com/office/drawing/2014/main" id="{DEC37F16-C638-42B2-AA09-CA5142D85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0AC31779-80E9-4BF3-9703-F63FE8094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4">
              <a:extLst>
                <a:ext uri="{FF2B5EF4-FFF2-40B4-BE49-F238E27FC236}">
                  <a16:creationId xmlns:a16="http://schemas.microsoft.com/office/drawing/2014/main" id="{D71CA5FF-D764-4C4E-8854-E5875684F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6">
              <a:extLst>
                <a:ext uri="{FF2B5EF4-FFF2-40B4-BE49-F238E27FC236}">
                  <a16:creationId xmlns:a16="http://schemas.microsoft.com/office/drawing/2014/main" id="{81A1FA9D-7285-4D42-ADF3-BC14114B27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4">
              <a:extLst>
                <a:ext uri="{FF2B5EF4-FFF2-40B4-BE49-F238E27FC236}">
                  <a16:creationId xmlns:a16="http://schemas.microsoft.com/office/drawing/2014/main" id="{A1E40F6A-5F88-46D9-A510-00D54F0B8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6">
              <a:extLst>
                <a:ext uri="{FF2B5EF4-FFF2-40B4-BE49-F238E27FC236}">
                  <a16:creationId xmlns:a16="http://schemas.microsoft.com/office/drawing/2014/main" id="{938C555D-926A-4092-966E-1BC7E455F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4">
              <a:extLst>
                <a:ext uri="{FF2B5EF4-FFF2-40B4-BE49-F238E27FC236}">
                  <a16:creationId xmlns:a16="http://schemas.microsoft.com/office/drawing/2014/main" id="{58D049FF-3E13-4E3E-A5BE-CF5253B8E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6">
              <a:extLst>
                <a:ext uri="{FF2B5EF4-FFF2-40B4-BE49-F238E27FC236}">
                  <a16:creationId xmlns:a16="http://schemas.microsoft.com/office/drawing/2014/main" id="{A16547CF-5B03-4E57-B466-A0FDCECADD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4">
              <a:extLst>
                <a:ext uri="{FF2B5EF4-FFF2-40B4-BE49-F238E27FC236}">
                  <a16:creationId xmlns:a16="http://schemas.microsoft.com/office/drawing/2014/main" id="{84C012C4-5959-40D5-8A7B-8542BD4B98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6">
              <a:extLst>
                <a:ext uri="{FF2B5EF4-FFF2-40B4-BE49-F238E27FC236}">
                  <a16:creationId xmlns:a16="http://schemas.microsoft.com/office/drawing/2014/main" id="{8C7DF75A-2C0D-4388-A295-397333ADBD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ABD09203-12EB-470F-831E-26B9FBE6863B}"/>
              </a:ext>
            </a:extLst>
          </p:cNvPr>
          <p:cNvSpPr>
            <a:spLocks noGrp="1"/>
          </p:cNvSpPr>
          <p:nvPr>
            <p:ph idx="1"/>
          </p:nvPr>
        </p:nvSpPr>
        <p:spPr>
          <a:xfrm>
            <a:off x="6421120" y="499833"/>
            <a:ext cx="5100320" cy="5581226"/>
          </a:xfrm>
        </p:spPr>
        <p:txBody>
          <a:bodyPr vert="horz" lIns="91440" tIns="45720" rIns="91440" bIns="45720" rtlCol="0" anchor="ctr">
            <a:normAutofit/>
          </a:bodyPr>
          <a:lstStyle/>
          <a:p>
            <a:pPr marL="457200" indent="-457200"/>
            <a:r>
              <a:rPr lang="en-US" sz="2400" dirty="0">
                <a:cs typeface="Calibri"/>
              </a:rPr>
              <a:t>This database contains information pertinent to patients, healthcare providers, and hospital administrators</a:t>
            </a:r>
            <a:endParaRPr lang="en-US" dirty="0">
              <a:cs typeface="Calibri"/>
            </a:endParaRPr>
          </a:p>
          <a:p>
            <a:pPr marL="457200" indent="-457200"/>
            <a:r>
              <a:rPr lang="en-US" sz="2400" dirty="0">
                <a:cs typeface="Calibri"/>
              </a:rPr>
              <a:t>Database contains several different views to help improve user interface and is protected with logins and passwords for security</a:t>
            </a:r>
          </a:p>
          <a:p>
            <a:pPr marL="457200" indent="-457200"/>
            <a:r>
              <a:rPr lang="en-US" sz="2400" dirty="0">
                <a:cs typeface="Calibri"/>
              </a:rPr>
              <a:t>Database</a:t>
            </a:r>
            <a:r>
              <a:rPr lang="en-US" sz="2400" dirty="0">
                <a:ea typeface="+mn-lt"/>
                <a:cs typeface="+mn-lt"/>
              </a:rPr>
              <a:t> contains stored procedures for added security and to help reduce screen time</a:t>
            </a:r>
          </a:p>
          <a:p>
            <a:pPr marL="457200" indent="-457200"/>
            <a:endParaRPr lang="en-US" sz="2400" dirty="0">
              <a:cs typeface="Calibri"/>
            </a:endParaRPr>
          </a:p>
        </p:txBody>
      </p:sp>
      <p:pic>
        <p:nvPicPr>
          <p:cNvPr id="5" name="Audio 4">
            <a:hlinkClick r:id="" action="ppaction://media"/>
            <a:extLst>
              <a:ext uri="{FF2B5EF4-FFF2-40B4-BE49-F238E27FC236}">
                <a16:creationId xmlns:a16="http://schemas.microsoft.com/office/drawing/2014/main" id="{8592B2F7-596F-457A-8ED7-B95FDE9F5E4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067307107"/>
      </p:ext>
    </p:extLst>
  </p:cSld>
  <p:clrMapOvr>
    <a:masterClrMapping/>
  </p:clrMapOvr>
  <mc:AlternateContent xmlns:mc="http://schemas.openxmlformats.org/markup-compatibility/2006">
    <mc:Choice xmlns:p14="http://schemas.microsoft.com/office/powerpoint/2010/main" Requires="p14">
      <p:transition spd="slow" p14:dur="2000" advTm="22905"/>
    </mc:Choice>
    <mc:Fallback>
      <p:transition spd="slow" advTm="229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3">
            <a:extLst>
              <a:ext uri="{FF2B5EF4-FFF2-40B4-BE49-F238E27FC236}">
                <a16:creationId xmlns:a16="http://schemas.microsoft.com/office/drawing/2014/main" id="{FFE2FE29-1120-4FE4-9FDA-311CBA66F4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5">
            <a:extLst>
              <a:ext uri="{FF2B5EF4-FFF2-40B4-BE49-F238E27FC236}">
                <a16:creationId xmlns:a16="http://schemas.microsoft.com/office/drawing/2014/main" id="{DDD926EC-6F88-4D89-9AED-1C4C1AC00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125" y="2"/>
            <a:ext cx="4688632" cy="68579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8226" y="926649"/>
            <a:ext cx="4415290" cy="50665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13BE3671-0C43-4D05-A267-3400AD091C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23679" y="3758184"/>
            <a:ext cx="2139190" cy="2373963"/>
            <a:chOff x="723679" y="3758184"/>
            <a:chExt cx="2139190" cy="2373963"/>
          </a:xfrm>
        </p:grpSpPr>
        <p:sp>
          <p:nvSpPr>
            <p:cNvPr id="31" name="Rectangle 66">
              <a:extLst>
                <a:ext uri="{FF2B5EF4-FFF2-40B4-BE49-F238E27FC236}">
                  <a16:creationId xmlns:a16="http://schemas.microsoft.com/office/drawing/2014/main" id="{4284BA9C-01AC-48B3-8010-804869A07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6051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3E232F3A-24DA-47FC-A6E7-8347EA07AE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4630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2B7D041A-D364-4BF2-9F8A-0294D09182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3209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1CB5A6AE-FC55-4655-AE45-5E9A3F328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88940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500BEBAD-632B-4E00-AD16-C6A03CD11A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7472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29BEDA70-8722-46C0-A1EB-8CDFEE5920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17111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2">
              <a:extLst>
                <a:ext uri="{FF2B5EF4-FFF2-40B4-BE49-F238E27FC236}">
                  <a16:creationId xmlns:a16="http://schemas.microsoft.com/office/drawing/2014/main" id="{3979BE25-E2B2-4CF8-85A1-65AD3E0CF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17495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59">
              <a:extLst>
                <a:ext uri="{FF2B5EF4-FFF2-40B4-BE49-F238E27FC236}">
                  <a16:creationId xmlns:a16="http://schemas.microsoft.com/office/drawing/2014/main" id="{2C9FF4D0-2F5C-4E54-AC5A-58A6169BA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02841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4">
              <a:extLst>
                <a:ext uri="{FF2B5EF4-FFF2-40B4-BE49-F238E27FC236}">
                  <a16:creationId xmlns:a16="http://schemas.microsoft.com/office/drawing/2014/main" id="{B94E4ABC-1B44-4E4D-9065-F67D887D7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375948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2">
              <a:extLst>
                <a:ext uri="{FF2B5EF4-FFF2-40B4-BE49-F238E27FC236}">
                  <a16:creationId xmlns:a16="http://schemas.microsoft.com/office/drawing/2014/main" id="{FDDFF3EB-39A2-4D3F-AD9F-0CF4409EA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389627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59">
              <a:extLst>
                <a:ext uri="{FF2B5EF4-FFF2-40B4-BE49-F238E27FC236}">
                  <a16:creationId xmlns:a16="http://schemas.microsoft.com/office/drawing/2014/main" id="{DB732EBE-ED01-4374-8D0C-8AF6E5A5B3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04333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2">
              <a:extLst>
                <a:ext uri="{FF2B5EF4-FFF2-40B4-BE49-F238E27FC236}">
                  <a16:creationId xmlns:a16="http://schemas.microsoft.com/office/drawing/2014/main" id="{D22DDEF5-6AF3-4D7C-BC62-4409D396B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32691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2">
              <a:extLst>
                <a:ext uri="{FF2B5EF4-FFF2-40B4-BE49-F238E27FC236}">
                  <a16:creationId xmlns:a16="http://schemas.microsoft.com/office/drawing/2014/main" id="{C376CD22-707A-45BF-B1E0-3F62124A53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4743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2">
              <a:extLst>
                <a:ext uri="{FF2B5EF4-FFF2-40B4-BE49-F238E27FC236}">
                  <a16:creationId xmlns:a16="http://schemas.microsoft.com/office/drawing/2014/main" id="{77D3C970-47FF-4506-B61A-DCAA63289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7653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59">
              <a:extLst>
                <a:ext uri="{FF2B5EF4-FFF2-40B4-BE49-F238E27FC236}">
                  <a16:creationId xmlns:a16="http://schemas.microsoft.com/office/drawing/2014/main" id="{3D0163D1-030C-49AE-83F7-8B6F17D3F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61885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2">
              <a:extLst>
                <a:ext uri="{FF2B5EF4-FFF2-40B4-BE49-F238E27FC236}">
                  <a16:creationId xmlns:a16="http://schemas.microsoft.com/office/drawing/2014/main" id="{68397BEB-F2C5-49D6-8F17-BC81796AC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791041"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59">
              <a:extLst>
                <a:ext uri="{FF2B5EF4-FFF2-40B4-BE49-F238E27FC236}">
                  <a16:creationId xmlns:a16="http://schemas.microsoft.com/office/drawing/2014/main" id="{8C1B7012-AA7A-4E78-965E-ABD7EC3370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614536"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62">
              <a:extLst>
                <a:ext uri="{FF2B5EF4-FFF2-40B4-BE49-F238E27FC236}">
                  <a16:creationId xmlns:a16="http://schemas.microsoft.com/office/drawing/2014/main" id="{ADA7F354-F3A6-49A0-AF9C-EC69C2A31F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438030"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82531391-74CB-4FBD-97B7-D73D91C44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61525"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66">
              <a:extLst>
                <a:ext uri="{FF2B5EF4-FFF2-40B4-BE49-F238E27FC236}">
                  <a16:creationId xmlns:a16="http://schemas.microsoft.com/office/drawing/2014/main" id="{3CD46824-FF3A-460F-8F13-1B2A420A1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85019"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64">
              <a:extLst>
                <a:ext uri="{FF2B5EF4-FFF2-40B4-BE49-F238E27FC236}">
                  <a16:creationId xmlns:a16="http://schemas.microsoft.com/office/drawing/2014/main" id="{15EE979E-5456-4D5F-83BF-158EB8B24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129443"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6">
              <a:extLst>
                <a:ext uri="{FF2B5EF4-FFF2-40B4-BE49-F238E27FC236}">
                  <a16:creationId xmlns:a16="http://schemas.microsoft.com/office/drawing/2014/main" id="{B5123B19-3717-4BC1-B7CE-C6727099C0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952937"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9">
              <a:extLst>
                <a:ext uri="{FF2B5EF4-FFF2-40B4-BE49-F238E27FC236}">
                  <a16:creationId xmlns:a16="http://schemas.microsoft.com/office/drawing/2014/main" id="{25F3BA9E-DEA1-4368-A4BE-FB9C9C3506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904256"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62">
              <a:extLst>
                <a:ext uri="{FF2B5EF4-FFF2-40B4-BE49-F238E27FC236}">
                  <a16:creationId xmlns:a16="http://schemas.microsoft.com/office/drawing/2014/main" id="{0EFD15C2-3CE6-43C9-AA85-2000C0A69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91735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2">
              <a:extLst>
                <a:ext uri="{FF2B5EF4-FFF2-40B4-BE49-F238E27FC236}">
                  <a16:creationId xmlns:a16="http://schemas.microsoft.com/office/drawing/2014/main" id="{A7D19408-5ACA-46A3-8FC7-0A2B511B2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463937"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9">
              <a:extLst>
                <a:ext uri="{FF2B5EF4-FFF2-40B4-BE49-F238E27FC236}">
                  <a16:creationId xmlns:a16="http://schemas.microsoft.com/office/drawing/2014/main" id="{C39A546E-F35B-4AF5-9F7E-F7CC78DD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7432"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64">
              <a:extLst>
                <a:ext uri="{FF2B5EF4-FFF2-40B4-BE49-F238E27FC236}">
                  <a16:creationId xmlns:a16="http://schemas.microsoft.com/office/drawing/2014/main" id="{4C051F4E-E13F-4468-BCAB-379380355A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02339"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66">
              <a:extLst>
                <a:ext uri="{FF2B5EF4-FFF2-40B4-BE49-F238E27FC236}">
                  <a16:creationId xmlns:a16="http://schemas.microsoft.com/office/drawing/2014/main" id="{99A94C11-96BF-4E23-9B0F-CCCF0E6906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625833"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2">
              <a:extLst>
                <a:ext uri="{FF2B5EF4-FFF2-40B4-BE49-F238E27FC236}">
                  <a16:creationId xmlns:a16="http://schemas.microsoft.com/office/drawing/2014/main" id="{2C253E13-7D4F-4651-B26F-C9A3984261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787456"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6C607944-C3DA-49D0-B76C-ECF13B2E8D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610951"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2">
              <a:extLst>
                <a:ext uri="{FF2B5EF4-FFF2-40B4-BE49-F238E27FC236}">
                  <a16:creationId xmlns:a16="http://schemas.microsoft.com/office/drawing/2014/main" id="{A044E8D2-BE36-4B3B-BF61-A4ED4D6371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434445"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4">
              <a:extLst>
                <a:ext uri="{FF2B5EF4-FFF2-40B4-BE49-F238E27FC236}">
                  <a16:creationId xmlns:a16="http://schemas.microsoft.com/office/drawing/2014/main" id="{08C4C63A-4388-4C37-9D9C-5C1F9925C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57940"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6">
              <a:extLst>
                <a:ext uri="{FF2B5EF4-FFF2-40B4-BE49-F238E27FC236}">
                  <a16:creationId xmlns:a16="http://schemas.microsoft.com/office/drawing/2014/main" id="{14866A3A-FA92-4434-98E9-418FEC9B1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81434"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4">
              <a:extLst>
                <a:ext uri="{FF2B5EF4-FFF2-40B4-BE49-F238E27FC236}">
                  <a16:creationId xmlns:a16="http://schemas.microsoft.com/office/drawing/2014/main" id="{AF97CA9B-731E-47BF-B724-E6CD2C915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125858"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6">
              <a:extLst>
                <a:ext uri="{FF2B5EF4-FFF2-40B4-BE49-F238E27FC236}">
                  <a16:creationId xmlns:a16="http://schemas.microsoft.com/office/drawing/2014/main" id="{B9B7DB1A-1165-4D7C-95DC-D710F20E9D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949352"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59">
              <a:extLst>
                <a:ext uri="{FF2B5EF4-FFF2-40B4-BE49-F238E27FC236}">
                  <a16:creationId xmlns:a16="http://schemas.microsoft.com/office/drawing/2014/main" id="{737B22B9-9D11-4F36-9B12-FB41FBA4E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900671"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2">
              <a:extLst>
                <a:ext uri="{FF2B5EF4-FFF2-40B4-BE49-F238E27FC236}">
                  <a16:creationId xmlns:a16="http://schemas.microsoft.com/office/drawing/2014/main" id="{FBCEABA9-0D42-4E75-BBFB-8374262E88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2">
              <a:extLst>
                <a:ext uri="{FF2B5EF4-FFF2-40B4-BE49-F238E27FC236}">
                  <a16:creationId xmlns:a16="http://schemas.microsoft.com/office/drawing/2014/main" id="{66428691-A429-4D5E-AE96-E43B6F0E2D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460352"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59">
              <a:extLst>
                <a:ext uri="{FF2B5EF4-FFF2-40B4-BE49-F238E27FC236}">
                  <a16:creationId xmlns:a16="http://schemas.microsoft.com/office/drawing/2014/main" id="{5BCC330F-9915-4B86-97E9-BA49CBFEC0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3847"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4">
              <a:extLst>
                <a:ext uri="{FF2B5EF4-FFF2-40B4-BE49-F238E27FC236}">
                  <a16:creationId xmlns:a16="http://schemas.microsoft.com/office/drawing/2014/main" id="{9A1A7FCA-8137-4FF0-9940-FB481BFD2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798754"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66">
              <a:extLst>
                <a:ext uri="{FF2B5EF4-FFF2-40B4-BE49-F238E27FC236}">
                  <a16:creationId xmlns:a16="http://schemas.microsoft.com/office/drawing/2014/main" id="{3A9167A0-5576-4F2F-B5FE-431186597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622248"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1C60FFD-0075-4E3B-BBB9-71B7EFC5A4D3}"/>
              </a:ext>
            </a:extLst>
          </p:cNvPr>
          <p:cNvSpPr>
            <a:spLocks noGrp="1"/>
          </p:cNvSpPr>
          <p:nvPr>
            <p:ph type="title"/>
          </p:nvPr>
        </p:nvSpPr>
        <p:spPr>
          <a:xfrm>
            <a:off x="1141965" y="1321743"/>
            <a:ext cx="3787482" cy="4277890"/>
          </a:xfrm>
        </p:spPr>
        <p:txBody>
          <a:bodyPr anchor="ctr">
            <a:normAutofit/>
          </a:bodyPr>
          <a:lstStyle/>
          <a:p>
            <a:r>
              <a:rPr lang="en-US" sz="4800" dirty="0">
                <a:solidFill>
                  <a:srgbClr val="FFFFFF"/>
                </a:solidFill>
                <a:cs typeface="Calibri Light"/>
              </a:rPr>
              <a:t>Problems with current systems</a:t>
            </a:r>
            <a:endParaRPr lang="en-US" sz="4800" dirty="0">
              <a:solidFill>
                <a:srgbClr val="FFFFFF"/>
              </a:solidFill>
            </a:endParaRPr>
          </a:p>
        </p:txBody>
      </p:sp>
      <p:grpSp>
        <p:nvGrpSpPr>
          <p:cNvPr id="73" name="Group 72">
            <a:extLst>
              <a:ext uri="{FF2B5EF4-FFF2-40B4-BE49-F238E27FC236}">
                <a16:creationId xmlns:a16="http://schemas.microsoft.com/office/drawing/2014/main" id="{283F107F-9294-4679-B247-91D8556A6E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73418" y="44817"/>
            <a:ext cx="233303" cy="772404"/>
            <a:chOff x="11873418" y="44817"/>
            <a:chExt cx="233303" cy="772404"/>
          </a:xfrm>
        </p:grpSpPr>
        <p:sp>
          <p:nvSpPr>
            <p:cNvPr id="74" name="Rectangle 64">
              <a:extLst>
                <a:ext uri="{FF2B5EF4-FFF2-40B4-BE49-F238E27FC236}">
                  <a16:creationId xmlns:a16="http://schemas.microsoft.com/office/drawing/2014/main" id="{20F93971-D547-4C36-A076-D57249994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3605" y="461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66">
              <a:extLst>
                <a:ext uri="{FF2B5EF4-FFF2-40B4-BE49-F238E27FC236}">
                  <a16:creationId xmlns:a16="http://schemas.microsoft.com/office/drawing/2014/main" id="{012A36A9-DFAE-4F57-9711-172E65EDA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115" y="46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64">
              <a:extLst>
                <a:ext uri="{FF2B5EF4-FFF2-40B4-BE49-F238E27FC236}">
                  <a16:creationId xmlns:a16="http://schemas.microsoft.com/office/drawing/2014/main" id="{8B6B96C8-D832-4071-A5D2-1F11CBF9F0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66">
              <a:extLst>
                <a:ext uri="{FF2B5EF4-FFF2-40B4-BE49-F238E27FC236}">
                  <a16:creationId xmlns:a16="http://schemas.microsoft.com/office/drawing/2014/main" id="{0FF1DEB5-31F1-464D-BDB3-EFE620642A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64">
              <a:extLst>
                <a:ext uri="{FF2B5EF4-FFF2-40B4-BE49-F238E27FC236}">
                  <a16:creationId xmlns:a16="http://schemas.microsoft.com/office/drawing/2014/main" id="{96B80410-DC2C-4DFC-B52E-CC5E6788BF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66">
              <a:extLst>
                <a:ext uri="{FF2B5EF4-FFF2-40B4-BE49-F238E27FC236}">
                  <a16:creationId xmlns:a16="http://schemas.microsoft.com/office/drawing/2014/main" id="{9CE51CA3-95B8-44B4-B784-CE35A844D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64">
              <a:extLst>
                <a:ext uri="{FF2B5EF4-FFF2-40B4-BE49-F238E27FC236}">
                  <a16:creationId xmlns:a16="http://schemas.microsoft.com/office/drawing/2014/main" id="{FA1EB8B0-6221-4A35-A5F2-46E9A78CB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66">
              <a:extLst>
                <a:ext uri="{FF2B5EF4-FFF2-40B4-BE49-F238E27FC236}">
                  <a16:creationId xmlns:a16="http://schemas.microsoft.com/office/drawing/2014/main" id="{FDA530E1-5E88-4861-8642-F5B6A715B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64">
              <a:extLst>
                <a:ext uri="{FF2B5EF4-FFF2-40B4-BE49-F238E27FC236}">
                  <a16:creationId xmlns:a16="http://schemas.microsoft.com/office/drawing/2014/main" id="{854D2927-5C3A-424C-B30D-6048719C8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66">
              <a:extLst>
                <a:ext uri="{FF2B5EF4-FFF2-40B4-BE49-F238E27FC236}">
                  <a16:creationId xmlns:a16="http://schemas.microsoft.com/office/drawing/2014/main" id="{9B9A782D-CE07-499E-81BB-3F6D2E7EF0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64">
              <a:extLst>
                <a:ext uri="{FF2B5EF4-FFF2-40B4-BE49-F238E27FC236}">
                  <a16:creationId xmlns:a16="http://schemas.microsoft.com/office/drawing/2014/main" id="{BDEBE12E-1915-4596-A0A7-9C61CAF82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66">
              <a:extLst>
                <a:ext uri="{FF2B5EF4-FFF2-40B4-BE49-F238E27FC236}">
                  <a16:creationId xmlns:a16="http://schemas.microsoft.com/office/drawing/2014/main" id="{4FBDEF84-1447-47C6-998D-A35B78E0C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9F6705EA-CCB7-43CB-B20D-EBBB819C27F3}"/>
              </a:ext>
            </a:extLst>
          </p:cNvPr>
          <p:cNvSpPr>
            <a:spLocks noGrp="1"/>
          </p:cNvSpPr>
          <p:nvPr>
            <p:ph idx="1"/>
          </p:nvPr>
        </p:nvSpPr>
        <p:spPr>
          <a:xfrm>
            <a:off x="5912693" y="1188719"/>
            <a:ext cx="5561320" cy="4804465"/>
          </a:xfrm>
        </p:spPr>
        <p:txBody>
          <a:bodyPr vert="horz" lIns="91440" tIns="45720" rIns="91440" bIns="45720" rtlCol="0" anchor="ctr">
            <a:normAutofit/>
          </a:bodyPr>
          <a:lstStyle/>
          <a:p>
            <a:r>
              <a:rPr lang="en-US" sz="2400" dirty="0">
                <a:cs typeface="Calibri"/>
              </a:rPr>
              <a:t>Many Healthcare Database Systems are not connected to a central system, prohibiting the consistent electronic transfer of patient health data and records</a:t>
            </a:r>
            <a:endParaRPr lang="en-US" dirty="0">
              <a:cs typeface="Calibri" panose="020F0502020204030204"/>
            </a:endParaRPr>
          </a:p>
          <a:p>
            <a:r>
              <a:rPr lang="en-US" sz="2400" dirty="0">
                <a:cs typeface="Calibri"/>
              </a:rPr>
              <a:t>Factors relating clinician burnout and Electronic Health Records (EHR)</a:t>
            </a:r>
          </a:p>
          <a:p>
            <a:pPr lvl="1"/>
            <a:r>
              <a:rPr lang="en-US" dirty="0">
                <a:cs typeface="Calibri"/>
              </a:rPr>
              <a:t>Geared towards billing, not patient care</a:t>
            </a:r>
          </a:p>
          <a:p>
            <a:pPr lvl="1"/>
            <a:r>
              <a:rPr lang="en-US" dirty="0">
                <a:cs typeface="Calibri"/>
              </a:rPr>
              <a:t>Information overload</a:t>
            </a:r>
          </a:p>
          <a:p>
            <a:pPr lvl="1"/>
            <a:r>
              <a:rPr lang="en-US" dirty="0">
                <a:cs typeface="Calibri"/>
              </a:rPr>
              <a:t>Slow system response time</a:t>
            </a:r>
          </a:p>
          <a:p>
            <a:pPr lvl="1"/>
            <a:r>
              <a:rPr lang="en-US" dirty="0">
                <a:cs typeface="Calibri"/>
              </a:rPr>
              <a:t>Inability to navigate system quickly</a:t>
            </a:r>
          </a:p>
        </p:txBody>
      </p:sp>
      <p:pic>
        <p:nvPicPr>
          <p:cNvPr id="5" name="Audio 4">
            <a:hlinkClick r:id="" action="ppaction://media"/>
            <a:extLst>
              <a:ext uri="{FF2B5EF4-FFF2-40B4-BE49-F238E27FC236}">
                <a16:creationId xmlns:a16="http://schemas.microsoft.com/office/drawing/2014/main" id="{4160EF91-481A-4390-ABF3-E9A0D727894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388104215"/>
      </p:ext>
    </p:extLst>
  </p:cSld>
  <p:clrMapOvr>
    <a:masterClrMapping/>
  </p:clrMapOvr>
  <mc:AlternateContent xmlns:mc="http://schemas.openxmlformats.org/markup-compatibility/2006">
    <mc:Choice xmlns:p14="http://schemas.microsoft.com/office/powerpoint/2010/main" Requires="p14">
      <p:transition spd="slow" p14:dur="2000" advTm="35809"/>
    </mc:Choice>
    <mc:Fallback>
      <p:transition spd="slow" advTm="358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FDC5E-2112-4ABA-8CDE-265D19D292A5}"/>
              </a:ext>
            </a:extLst>
          </p:cNvPr>
          <p:cNvSpPr>
            <a:spLocks noGrp="1"/>
          </p:cNvSpPr>
          <p:nvPr>
            <p:ph type="title"/>
          </p:nvPr>
        </p:nvSpPr>
        <p:spPr/>
        <p:txBody>
          <a:bodyPr/>
          <a:lstStyle/>
          <a:p>
            <a:r>
              <a:rPr lang="en-US">
                <a:cs typeface="Calibri Light"/>
              </a:rPr>
              <a:t>Stanford Medicine Poll on EHR's</a:t>
            </a:r>
            <a:endParaRPr lang="en-US"/>
          </a:p>
        </p:txBody>
      </p:sp>
      <p:pic>
        <p:nvPicPr>
          <p:cNvPr id="7" name="Picture 7" descr="Text&#10;&#10;Description automatically generated">
            <a:extLst>
              <a:ext uri="{FF2B5EF4-FFF2-40B4-BE49-F238E27FC236}">
                <a16:creationId xmlns:a16="http://schemas.microsoft.com/office/drawing/2014/main" id="{092A7AC5-64D9-43B4-8D32-F1DC35F0EE91}"/>
              </a:ext>
            </a:extLst>
          </p:cNvPr>
          <p:cNvPicPr>
            <a:picLocks noGrp="1" noChangeAspect="1"/>
          </p:cNvPicPr>
          <p:nvPr>
            <p:ph idx="1"/>
          </p:nvPr>
        </p:nvPicPr>
        <p:blipFill>
          <a:blip r:embed="rId5"/>
          <a:stretch>
            <a:fillRect/>
          </a:stretch>
        </p:blipFill>
        <p:spPr>
          <a:xfrm>
            <a:off x="1577309" y="1883376"/>
            <a:ext cx="8902628" cy="4351338"/>
          </a:xfrm>
        </p:spPr>
      </p:pic>
      <p:pic>
        <p:nvPicPr>
          <p:cNvPr id="3" name="Audio 2">
            <a:hlinkClick r:id="" action="ppaction://media"/>
            <a:extLst>
              <a:ext uri="{FF2B5EF4-FFF2-40B4-BE49-F238E27FC236}">
                <a16:creationId xmlns:a16="http://schemas.microsoft.com/office/drawing/2014/main" id="{B4DF79D6-1195-4AB9-9345-6669F94C1D3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649273593"/>
      </p:ext>
    </p:extLst>
  </p:cSld>
  <p:clrMapOvr>
    <a:masterClrMapping/>
  </p:clrMapOvr>
  <mc:AlternateContent xmlns:mc="http://schemas.openxmlformats.org/markup-compatibility/2006">
    <mc:Choice xmlns:p14="http://schemas.microsoft.com/office/powerpoint/2010/main" Requires="p14">
      <p:transition spd="slow" p14:dur="2000" advTm="28259"/>
    </mc:Choice>
    <mc:Fallback>
      <p:transition spd="slow" advTm="282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176B4-243C-49BF-937A-18F9CE257969}"/>
              </a:ext>
            </a:extLst>
          </p:cNvPr>
          <p:cNvSpPr>
            <a:spLocks noGrp="1"/>
          </p:cNvSpPr>
          <p:nvPr>
            <p:ph type="title"/>
          </p:nvPr>
        </p:nvSpPr>
        <p:spPr/>
        <p:txBody>
          <a:bodyPr/>
          <a:lstStyle/>
          <a:p>
            <a:r>
              <a:rPr lang="en-US" b="1">
                <a:solidFill>
                  <a:schemeClr val="accent1">
                    <a:lumMod val="75000"/>
                  </a:schemeClr>
                </a:solidFill>
                <a:cs typeface="Calibri Light"/>
              </a:rPr>
              <a:t>ER Diagram</a:t>
            </a:r>
            <a:endParaRPr lang="en-US" b="1">
              <a:solidFill>
                <a:schemeClr val="accent1">
                  <a:lumMod val="75000"/>
                </a:schemeClr>
              </a:solidFill>
            </a:endParaRPr>
          </a:p>
        </p:txBody>
      </p:sp>
      <p:pic>
        <p:nvPicPr>
          <p:cNvPr id="6" name="Picture 6" descr="Diagram&#10;&#10;Description automatically generated">
            <a:extLst>
              <a:ext uri="{FF2B5EF4-FFF2-40B4-BE49-F238E27FC236}">
                <a16:creationId xmlns:a16="http://schemas.microsoft.com/office/drawing/2014/main" id="{B2993342-E1A5-47AE-AA0A-5CCFDEA3F975}"/>
              </a:ext>
            </a:extLst>
          </p:cNvPr>
          <p:cNvPicPr>
            <a:picLocks noGrp="1" noChangeAspect="1"/>
          </p:cNvPicPr>
          <p:nvPr>
            <p:ph idx="1"/>
          </p:nvPr>
        </p:nvPicPr>
        <p:blipFill>
          <a:blip r:embed="rId5"/>
          <a:stretch>
            <a:fillRect/>
          </a:stretch>
        </p:blipFill>
        <p:spPr>
          <a:xfrm>
            <a:off x="207041" y="1310098"/>
            <a:ext cx="10930893" cy="4654050"/>
          </a:xfrm>
        </p:spPr>
      </p:pic>
      <p:pic>
        <p:nvPicPr>
          <p:cNvPr id="14" name="Audio 13">
            <a:hlinkClick r:id="" action="ppaction://media"/>
            <a:extLst>
              <a:ext uri="{FF2B5EF4-FFF2-40B4-BE49-F238E27FC236}">
                <a16:creationId xmlns:a16="http://schemas.microsoft.com/office/drawing/2014/main" id="{81D048FD-04B7-4775-871A-872D39DB6ED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899888328"/>
      </p:ext>
    </p:extLst>
  </p:cSld>
  <p:clrMapOvr>
    <a:masterClrMapping/>
  </p:clrMapOvr>
  <mc:AlternateContent xmlns:mc="http://schemas.openxmlformats.org/markup-compatibility/2006">
    <mc:Choice xmlns:p14="http://schemas.microsoft.com/office/powerpoint/2010/main" Requires="p14">
      <p:transition spd="slow" p14:dur="2000" advTm="21806"/>
    </mc:Choice>
    <mc:Fallback>
      <p:transition spd="slow" advTm="218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06647BE-17BC-4CA2-9DA3-C1695F160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5176B4-243C-49BF-937A-18F9CE257969}"/>
              </a:ext>
            </a:extLst>
          </p:cNvPr>
          <p:cNvSpPr>
            <a:spLocks noGrp="1"/>
          </p:cNvSpPr>
          <p:nvPr>
            <p:ph type="title"/>
          </p:nvPr>
        </p:nvSpPr>
        <p:spPr>
          <a:xfrm>
            <a:off x="1303850" y="891541"/>
            <a:ext cx="5866189" cy="4074074"/>
          </a:xfrm>
        </p:spPr>
        <p:txBody>
          <a:bodyPr vert="horz" lIns="91440" tIns="45720" rIns="91440" bIns="45720" rtlCol="0" anchor="b">
            <a:normAutofit/>
          </a:bodyPr>
          <a:lstStyle/>
          <a:p>
            <a:r>
              <a:rPr lang="en-US" sz="8800"/>
              <a:t>Schema Diagram</a:t>
            </a:r>
          </a:p>
        </p:txBody>
      </p:sp>
      <p:sp>
        <p:nvSpPr>
          <p:cNvPr id="11" name="Rectangle 10">
            <a:extLst>
              <a:ext uri="{FF2B5EF4-FFF2-40B4-BE49-F238E27FC236}">
                <a16:creationId xmlns:a16="http://schemas.microsoft.com/office/drawing/2014/main" id="{D7D32065-BC60-4FA9-9D89-111C744F5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Diagram&#10;&#10;Description automatically generated">
            <a:extLst>
              <a:ext uri="{FF2B5EF4-FFF2-40B4-BE49-F238E27FC236}">
                <a16:creationId xmlns:a16="http://schemas.microsoft.com/office/drawing/2014/main" id="{5D52EDFF-F4B2-4645-8E2E-3AA253F34951}"/>
              </a:ext>
            </a:extLst>
          </p:cNvPr>
          <p:cNvPicPr>
            <a:picLocks noGrp="1" noChangeAspect="1"/>
          </p:cNvPicPr>
          <p:nvPr>
            <p:ph idx="1"/>
          </p:nvPr>
        </p:nvPicPr>
        <p:blipFill>
          <a:blip r:embed="rId4"/>
          <a:stretch>
            <a:fillRect/>
          </a:stretch>
        </p:blipFill>
        <p:spPr>
          <a:xfrm>
            <a:off x="5916322" y="891728"/>
            <a:ext cx="5484182" cy="5071584"/>
          </a:xfrm>
        </p:spPr>
      </p:pic>
      <p:pic>
        <p:nvPicPr>
          <p:cNvPr id="6" name="Audio 5">
            <a:hlinkClick r:id="" action="ppaction://media"/>
            <a:extLst>
              <a:ext uri="{FF2B5EF4-FFF2-40B4-BE49-F238E27FC236}">
                <a16:creationId xmlns:a16="http://schemas.microsoft.com/office/drawing/2014/main" id="{7265CB0F-16F2-4647-A756-59E02E73641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020486199"/>
      </p:ext>
    </p:extLst>
  </p:cSld>
  <p:clrMapOvr>
    <a:masterClrMapping/>
  </p:clrMapOvr>
  <mc:AlternateContent xmlns:mc="http://schemas.openxmlformats.org/markup-compatibility/2006">
    <mc:Choice xmlns:p14="http://schemas.microsoft.com/office/powerpoint/2010/main" Requires="p14">
      <p:transition spd="slow" p14:dur="2000" advTm="8268"/>
    </mc:Choice>
    <mc:Fallback>
      <p:transition spd="slow" advTm="82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1B4BA-C114-4B09-BB45-D93EDDF8C4BC}"/>
              </a:ext>
            </a:extLst>
          </p:cNvPr>
          <p:cNvSpPr>
            <a:spLocks noGrp="1"/>
          </p:cNvSpPr>
          <p:nvPr>
            <p:ph type="ctrTitle"/>
          </p:nvPr>
        </p:nvSpPr>
        <p:spPr>
          <a:xfrm>
            <a:off x="5223823" y="1391036"/>
            <a:ext cx="5992540" cy="918196"/>
          </a:xfrm>
        </p:spPr>
        <p:txBody>
          <a:bodyPr vert="horz" lIns="91440" tIns="45720" rIns="91440" bIns="45720" rtlCol="0" anchor="b">
            <a:normAutofit/>
          </a:bodyPr>
          <a:lstStyle/>
          <a:p>
            <a:pPr algn="l"/>
            <a:r>
              <a:rPr lang="en-US" sz="4000" kern="1200">
                <a:latin typeface="+mj-lt"/>
                <a:ea typeface="+mj-ea"/>
                <a:cs typeface="+mj-cs"/>
              </a:rPr>
              <a:t>Requirements</a:t>
            </a:r>
          </a:p>
        </p:txBody>
      </p:sp>
      <p:sp>
        <p:nvSpPr>
          <p:cNvPr id="3" name="Subtitle 2">
            <a:extLst>
              <a:ext uri="{FF2B5EF4-FFF2-40B4-BE49-F238E27FC236}">
                <a16:creationId xmlns:a16="http://schemas.microsoft.com/office/drawing/2014/main" id="{040865FD-7E9F-4F77-BEBE-B83EC369F6D2}"/>
              </a:ext>
            </a:extLst>
          </p:cNvPr>
          <p:cNvSpPr>
            <a:spLocks noGrp="1"/>
          </p:cNvSpPr>
          <p:nvPr>
            <p:ph type="subTitle" idx="1"/>
          </p:nvPr>
        </p:nvSpPr>
        <p:spPr>
          <a:xfrm>
            <a:off x="4940137" y="2597800"/>
            <a:ext cx="6564605" cy="3859984"/>
          </a:xfrm>
        </p:spPr>
        <p:txBody>
          <a:bodyPr vert="horz" lIns="91440" tIns="45720" rIns="91440" bIns="45720" rtlCol="0" anchor="t">
            <a:noAutofit/>
          </a:bodyPr>
          <a:lstStyle/>
          <a:p>
            <a:pPr marL="285750" indent="-228600" algn="l">
              <a:buFont typeface="Arial" panose="020B0604020202020204" pitchFamily="34" charset="0"/>
              <a:buChar char="•"/>
            </a:pPr>
            <a:r>
              <a:rPr lang="en-US" sz="1800" dirty="0"/>
              <a:t>Queries on doctor-patient relations, drugs taken/ prescribed by who/drug interactions.  </a:t>
            </a:r>
            <a:endParaRPr lang="en-US" sz="1800" dirty="0">
              <a:cs typeface="Calibri"/>
            </a:endParaRPr>
          </a:p>
          <a:p>
            <a:pPr marL="285750" indent="-228600" algn="l">
              <a:buFont typeface="Arial" panose="020B0604020202020204" pitchFamily="34" charset="0"/>
              <a:buChar char="•"/>
            </a:pPr>
            <a:r>
              <a:rPr lang="en-US" sz="1800" dirty="0"/>
              <a:t>Update patient information as the treatment goes along. Add new information in the tables as new patients arrive at the hospital. </a:t>
            </a:r>
            <a:endParaRPr lang="en-US" sz="1800" dirty="0">
              <a:cs typeface="Calibri"/>
            </a:endParaRPr>
          </a:p>
          <a:p>
            <a:pPr marL="285750" indent="-228600" algn="l">
              <a:buFont typeface="Arial" panose="020B0604020202020204" pitchFamily="34" charset="0"/>
              <a:buChar char="•"/>
            </a:pPr>
            <a:r>
              <a:rPr lang="en-US" sz="1800" dirty="0"/>
              <a:t>Create, update, delete doctors being seen by the patient based on where the patient is on the course of hospital visit. </a:t>
            </a:r>
            <a:endParaRPr lang="en-US" sz="1800" dirty="0">
              <a:cs typeface="Calibri"/>
            </a:endParaRPr>
          </a:p>
          <a:p>
            <a:pPr marL="285750" indent="-228600" algn="l">
              <a:buFont typeface="Arial" panose="020B0604020202020204" pitchFamily="34" charset="0"/>
              <a:buChar char="•"/>
            </a:pPr>
            <a:r>
              <a:rPr lang="en-US" sz="1800" dirty="0"/>
              <a:t>Create, update, delete tables containing information about hospital staff.</a:t>
            </a:r>
            <a:endParaRPr lang="en-US" sz="1800" dirty="0">
              <a:cs typeface="Calibri"/>
            </a:endParaRPr>
          </a:p>
          <a:p>
            <a:pPr marL="285750" indent="-228600" algn="l">
              <a:buFont typeface="Arial,Sans-Serif" panose="020B0604020202020204" pitchFamily="34" charset="0"/>
              <a:buChar char="•"/>
            </a:pPr>
            <a:r>
              <a:rPr lang="en-US" sz="1800" dirty="0">
                <a:ea typeface="+mn-lt"/>
                <a:cs typeface="+mn-lt"/>
              </a:rPr>
              <a:t>Each patient can be prescribed many drugs at a time (with drug interactions taken into consideration).</a:t>
            </a:r>
          </a:p>
          <a:p>
            <a:pPr marL="285750" indent="-228600" algn="l">
              <a:buFont typeface="Arial,Sans-Serif" panose="020B0604020202020204" pitchFamily="34" charset="0"/>
              <a:buChar char="•"/>
            </a:pPr>
            <a:r>
              <a:rPr lang="en-US" sz="1800" dirty="0">
                <a:ea typeface="+mn-lt"/>
                <a:cs typeface="+mn-lt"/>
              </a:rPr>
              <a:t>Each staff member can only have one login and one password at a time. </a:t>
            </a:r>
          </a:p>
          <a:p>
            <a:pPr indent="-228600" algn="l">
              <a:buChar char="•"/>
            </a:pPr>
            <a:endParaRPr lang="en-US" sz="1700" dirty="0">
              <a:ea typeface="+mn-lt"/>
              <a:cs typeface="+mn-lt"/>
            </a:endParaRPr>
          </a:p>
        </p:txBody>
      </p:sp>
      <p:sp>
        <p:nvSpPr>
          <p:cNvPr id="9" name="Rectangle 11">
            <a:extLst>
              <a:ext uri="{FF2B5EF4-FFF2-40B4-BE49-F238E27FC236}">
                <a16:creationId xmlns:a16="http://schemas.microsoft.com/office/drawing/2014/main" id="{85EE8969-963B-4684-B457-EC3E23FEE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4654296" cy="6861717"/>
          </a:xfrm>
          <a:prstGeom prst="rect">
            <a:avLst/>
          </a:prstGeom>
          <a:solidFill>
            <a:schemeClr val="bg1">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Calibri" panose="020F0502020204030204"/>
              <a:ea typeface="+mn-ea"/>
              <a:cs typeface="+mn-cs"/>
            </a:endParaRPr>
          </a:p>
        </p:txBody>
      </p:sp>
      <p:sp>
        <p:nvSpPr>
          <p:cNvPr id="14" name="Rounded Rectangle 13">
            <a:extLst>
              <a:ext uri="{FF2B5EF4-FFF2-40B4-BE49-F238E27FC236}">
                <a16:creationId xmlns:a16="http://schemas.microsoft.com/office/drawing/2014/main" id="{FF6CD192-AEC2-4532-8B04-F02223764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655" y="986164"/>
            <a:ext cx="3373935" cy="4358546"/>
          </a:xfrm>
          <a:prstGeom prst="roundRect">
            <a:avLst>
              <a:gd name="adj" fmla="val 2462"/>
            </a:avLst>
          </a:prstGeom>
          <a:solidFill>
            <a:schemeClr val="bg1"/>
          </a:solid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Checkmark">
            <a:extLst>
              <a:ext uri="{FF2B5EF4-FFF2-40B4-BE49-F238E27FC236}">
                <a16:creationId xmlns:a16="http://schemas.microsoft.com/office/drawing/2014/main" id="{9D0BF982-02FA-4B94-9218-C9A67ACBCCD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9970" y="1849335"/>
            <a:ext cx="2679741" cy="2679741"/>
          </a:xfrm>
          <a:prstGeom prst="rect">
            <a:avLst/>
          </a:prstGeom>
        </p:spPr>
      </p:pic>
      <p:cxnSp>
        <p:nvCxnSpPr>
          <p:cNvPr id="16" name="Straight Connector 15">
            <a:extLst>
              <a:ext uri="{FF2B5EF4-FFF2-40B4-BE49-F238E27FC236}">
                <a16:creationId xmlns:a16="http://schemas.microsoft.com/office/drawing/2014/main" id="{ED22D97A-9000-40A1-A671-A23DB8BF93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54983" y="2422200"/>
            <a:ext cx="54864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7" name="Audio 26">
            <a:hlinkClick r:id="" action="ppaction://media"/>
            <a:extLst>
              <a:ext uri="{FF2B5EF4-FFF2-40B4-BE49-F238E27FC236}">
                <a16:creationId xmlns:a16="http://schemas.microsoft.com/office/drawing/2014/main" id="{D467CED6-4A3C-4185-B4A8-62419E5CE61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986675492"/>
      </p:ext>
    </p:extLst>
  </p:cSld>
  <p:clrMapOvr>
    <a:masterClrMapping/>
  </p:clrMapOvr>
  <mc:AlternateContent xmlns:mc="http://schemas.openxmlformats.org/markup-compatibility/2006">
    <mc:Choice xmlns:p14="http://schemas.microsoft.com/office/powerpoint/2010/main" Requires="p14">
      <p:transition spd="slow" p14:dur="2000" advTm="34952"/>
    </mc:Choice>
    <mc:Fallback>
      <p:transition spd="slow" advTm="349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1B4BA-C114-4B09-BB45-D93EDDF8C4BC}"/>
              </a:ext>
            </a:extLst>
          </p:cNvPr>
          <p:cNvSpPr>
            <a:spLocks noGrp="1"/>
          </p:cNvSpPr>
          <p:nvPr>
            <p:ph type="ctrTitle"/>
          </p:nvPr>
        </p:nvSpPr>
        <p:spPr>
          <a:xfrm>
            <a:off x="648929" y="629266"/>
            <a:ext cx="6422849" cy="1676603"/>
          </a:xfrm>
        </p:spPr>
        <p:txBody>
          <a:bodyPr vert="horz" lIns="91440" tIns="45720" rIns="91440" bIns="45720" rtlCol="0" anchor="ctr">
            <a:normAutofit/>
          </a:bodyPr>
          <a:lstStyle/>
          <a:p>
            <a:pPr algn="l"/>
            <a:r>
              <a:rPr lang="en-US" sz="4400"/>
              <a:t>Normalization</a:t>
            </a:r>
          </a:p>
        </p:txBody>
      </p:sp>
      <p:sp>
        <p:nvSpPr>
          <p:cNvPr id="3" name="Subtitle 2">
            <a:extLst>
              <a:ext uri="{FF2B5EF4-FFF2-40B4-BE49-F238E27FC236}">
                <a16:creationId xmlns:a16="http://schemas.microsoft.com/office/drawing/2014/main" id="{040865FD-7E9F-4F77-BEBE-B83EC369F6D2}"/>
              </a:ext>
            </a:extLst>
          </p:cNvPr>
          <p:cNvSpPr>
            <a:spLocks noGrp="1"/>
          </p:cNvSpPr>
          <p:nvPr>
            <p:ph type="subTitle" idx="1"/>
          </p:nvPr>
        </p:nvSpPr>
        <p:spPr>
          <a:xfrm>
            <a:off x="648931" y="2438400"/>
            <a:ext cx="6422848" cy="3785419"/>
          </a:xfrm>
        </p:spPr>
        <p:txBody>
          <a:bodyPr vert="horz" lIns="91440" tIns="45720" rIns="91440" bIns="45720" rtlCol="0" anchor="t">
            <a:normAutofit/>
          </a:bodyPr>
          <a:lstStyle/>
          <a:p>
            <a:pPr algn="l"/>
            <a:r>
              <a:rPr lang="en-US" sz="2000" dirty="0"/>
              <a:t>Zip code normalization </a:t>
            </a:r>
          </a:p>
          <a:p>
            <a:pPr indent="-228600" algn="l">
              <a:buFont typeface="Arial" panose="020B0604020202020204" pitchFamily="34" charset="0"/>
              <a:buChar char="•"/>
            </a:pPr>
            <a:endParaRPr lang="en-US" sz="2000" dirty="0"/>
          </a:p>
          <a:p>
            <a:pPr indent="-228600" algn="l">
              <a:buFont typeface="Arial" panose="020B0604020202020204" pitchFamily="34" charset="0"/>
              <a:buChar char="•"/>
            </a:pPr>
            <a:r>
              <a:rPr lang="en-US" sz="2000" b="1" u="sng" dirty="0"/>
              <a:t>Problem</a:t>
            </a:r>
            <a:r>
              <a:rPr lang="en-US" sz="2000" dirty="0"/>
              <a:t>- The patient information table violated</a:t>
            </a:r>
            <a:endParaRPr lang="en-US" sz="2000" dirty="0">
              <a:cs typeface="Calibri"/>
            </a:endParaRPr>
          </a:p>
          <a:p>
            <a:pPr indent="-228600" algn="l">
              <a:buFont typeface="Arial" panose="020B0604020202020204" pitchFamily="34" charset="0"/>
              <a:buChar char="•"/>
            </a:pPr>
            <a:r>
              <a:rPr lang="en-US" sz="2000" dirty="0"/>
              <a:t>the rule for 3NF.</a:t>
            </a:r>
            <a:endParaRPr lang="en-US" sz="2000" dirty="0">
              <a:cs typeface="Calibri" panose="020F0502020204030204"/>
            </a:endParaRPr>
          </a:p>
          <a:p>
            <a:pPr indent="-228600" algn="l">
              <a:buFont typeface="Arial" panose="020B0604020202020204" pitchFamily="34" charset="0"/>
              <a:buChar char="•"/>
            </a:pPr>
            <a:r>
              <a:rPr lang="en-US" sz="2000" b="1" u="sng" dirty="0"/>
              <a:t>Solution</a:t>
            </a:r>
            <a:r>
              <a:rPr lang="en-US" sz="2000" dirty="0"/>
              <a:t>- The table was split to remove the </a:t>
            </a:r>
            <a:endParaRPr lang="en-US" sz="2000" dirty="0">
              <a:cs typeface="Calibri"/>
            </a:endParaRPr>
          </a:p>
          <a:p>
            <a:pPr indent="-228600" algn="l">
              <a:buFont typeface="Arial" panose="020B0604020202020204" pitchFamily="34" charset="0"/>
              <a:buChar char="•"/>
            </a:pPr>
            <a:r>
              <a:rPr lang="en-US" sz="2000" dirty="0"/>
              <a:t>transitive dependency.</a:t>
            </a:r>
            <a:endParaRPr lang="en-US" sz="2000" dirty="0">
              <a:cs typeface="Calibri"/>
            </a:endParaRPr>
          </a:p>
        </p:txBody>
      </p:sp>
      <p:sp>
        <p:nvSpPr>
          <p:cNvPr id="9" name="Rectangle 8">
            <a:extLst>
              <a:ext uri="{FF2B5EF4-FFF2-40B4-BE49-F238E27FC236}">
                <a16:creationId xmlns:a16="http://schemas.microsoft.com/office/drawing/2014/main" id="{8E20FA99-AAAC-4AF3-9FAE-707420324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10" y="0"/>
            <a:ext cx="46360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9573BE85-6043-4C3A-A7DD-483A0A5FB7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1042" y="559407"/>
            <a:ext cx="366674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able&#10;&#10;Description automatically generated">
            <a:extLst>
              <a:ext uri="{FF2B5EF4-FFF2-40B4-BE49-F238E27FC236}">
                <a16:creationId xmlns:a16="http://schemas.microsoft.com/office/drawing/2014/main" id="{4F6ED8C4-6548-481A-9010-06FED25FC0F9}"/>
              </a:ext>
            </a:extLst>
          </p:cNvPr>
          <p:cNvPicPr>
            <a:picLocks noChangeAspect="1"/>
          </p:cNvPicPr>
          <p:nvPr/>
        </p:nvPicPr>
        <p:blipFill rotWithShape="1">
          <a:blip r:embed="rId2"/>
          <a:srcRect r="14663" b="-1"/>
          <a:stretch/>
        </p:blipFill>
        <p:spPr>
          <a:xfrm>
            <a:off x="8205634" y="722376"/>
            <a:ext cx="3337560" cy="5413248"/>
          </a:xfrm>
          <a:prstGeom prst="rect">
            <a:avLst/>
          </a:prstGeom>
          <a:effectLst/>
        </p:spPr>
      </p:pic>
    </p:spTree>
    <p:extLst>
      <p:ext uri="{BB962C8B-B14F-4D97-AF65-F5344CB8AC3E}">
        <p14:creationId xmlns:p14="http://schemas.microsoft.com/office/powerpoint/2010/main" val="371343893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149</TotalTime>
  <Words>1007</Words>
  <Application>Microsoft Office PowerPoint</Application>
  <PresentationFormat>Widescreen</PresentationFormat>
  <Paragraphs>104</Paragraphs>
  <Slides>16</Slides>
  <Notes>6</Notes>
  <HiddenSlides>0</HiddenSlides>
  <MMClips>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Arial,Sans-Serif</vt:lpstr>
      <vt:lpstr>Calibri</vt:lpstr>
      <vt:lpstr>Calibri Light</vt:lpstr>
      <vt:lpstr>Symbol</vt:lpstr>
      <vt:lpstr>office theme</vt:lpstr>
      <vt:lpstr>Hospital Database Project COMP-SCI: 470</vt:lpstr>
      <vt:lpstr>Overview</vt:lpstr>
      <vt:lpstr>About the Hospital Project</vt:lpstr>
      <vt:lpstr>Problems with current systems</vt:lpstr>
      <vt:lpstr>Stanford Medicine Poll on EHR's</vt:lpstr>
      <vt:lpstr>ER Diagram</vt:lpstr>
      <vt:lpstr>Schema Diagram</vt:lpstr>
      <vt:lpstr>Requirements</vt:lpstr>
      <vt:lpstr>Normalization</vt:lpstr>
      <vt:lpstr>Example Queries</vt:lpstr>
      <vt:lpstr>Example Queries Aggregate patients by zip code</vt:lpstr>
      <vt:lpstr>Example Queries Show list of medications that each patient is prescribed</vt:lpstr>
      <vt:lpstr>Example Queries Aggregate the number of patients prescribed a certain medication</vt:lpstr>
      <vt:lpstr>Future for the Database</vt:lpstr>
      <vt:lpstr>Deficiencies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Purva Patel</cp:lastModifiedBy>
  <cp:revision>17</cp:revision>
  <dcterms:created xsi:type="dcterms:W3CDTF">2020-10-30T17:04:04Z</dcterms:created>
  <dcterms:modified xsi:type="dcterms:W3CDTF">2020-12-08T21:15:30Z</dcterms:modified>
</cp:coreProperties>
</file>